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4212" r:id="rId1"/>
  </p:sldMasterIdLst>
  <p:notesMasterIdLst>
    <p:notesMasterId r:id="rId15"/>
  </p:notesMasterIdLst>
  <p:handoutMasterIdLst>
    <p:handoutMasterId r:id="rId16"/>
  </p:handoutMasterIdLst>
  <p:sldIdLst>
    <p:sldId id="8407" r:id="rId2"/>
    <p:sldId id="8409" r:id="rId3"/>
    <p:sldId id="8427" r:id="rId4"/>
    <p:sldId id="8428" r:id="rId5"/>
    <p:sldId id="8429" r:id="rId6"/>
    <p:sldId id="8430" r:id="rId7"/>
    <p:sldId id="8431" r:id="rId8"/>
    <p:sldId id="8432" r:id="rId9"/>
    <p:sldId id="8433" r:id="rId10"/>
    <p:sldId id="8437" r:id="rId11"/>
    <p:sldId id="8435" r:id="rId12"/>
    <p:sldId id="8436" r:id="rId13"/>
    <p:sldId id="8380" r:id="rId14"/>
  </p:sldIdLst>
  <p:sldSz cx="9906000" cy="6858000" type="A4"/>
  <p:notesSz cx="6797675" cy="9926638"/>
  <p:embeddedFontLst>
    <p:embeddedFont>
      <p:font typeface="맑은 고딕" pitchFamily="50" charset="-127"/>
      <p:regular r:id="rId17"/>
      <p:bold r:id="rId18"/>
    </p:embeddedFont>
    <p:embeddedFont>
      <p:font typeface="HY견고딕" pitchFamily="18" charset="-127"/>
      <p:regular r:id="rId19"/>
    </p:embeddedFont>
    <p:embeddedFont>
      <p:font typeface="나눔고딕" charset="-127"/>
      <p:regular r:id="rId20"/>
    </p:embeddedFont>
    <p:embeddedFont>
      <p:font typeface="HY헤드라인M" pitchFamily="18" charset="-127"/>
      <p:regular r:id="rId21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chemeClr val="tx1"/>
        </a:solidFill>
        <a:latin typeface="Arial" charset="0"/>
        <a:ea typeface="바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0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4179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  <p15:guide id="7" pos="3120">
          <p15:clr>
            <a:srgbClr val="A4A3A4"/>
          </p15:clr>
        </p15:guide>
        <p15:guide id="8" orient="horz" pos="4201">
          <p15:clr>
            <a:srgbClr val="A4A3A4"/>
          </p15:clr>
        </p15:guide>
        <p15:guide id="9" orient="horz" pos="482">
          <p15:clr>
            <a:srgbClr val="A4A3A4"/>
          </p15:clr>
        </p15:guide>
        <p15:guide id="10" orient="horz" pos="527">
          <p15:clr>
            <a:srgbClr val="A4A3A4"/>
          </p15:clr>
        </p15:guide>
        <p15:guide id="11" orient="horz" pos="981">
          <p15:clr>
            <a:srgbClr val="A4A3A4"/>
          </p15:clr>
        </p15:guide>
        <p15:guide id="12" orient="horz" pos="709">
          <p15:clr>
            <a:srgbClr val="A4A3A4"/>
          </p15:clr>
        </p15:guide>
        <p15:guide id="13" pos="6068">
          <p15:clr>
            <a:srgbClr val="A4A3A4"/>
          </p15:clr>
        </p15:guide>
        <p15:guide id="14" pos="3075">
          <p15:clr>
            <a:srgbClr val="A4A3A4"/>
          </p15:clr>
        </p15:guide>
        <p15:guide id="15" pos="3165">
          <p15:clr>
            <a:srgbClr val="A4A3A4"/>
          </p15:clr>
        </p15:guide>
        <p15:guide id="16" orient="horz" pos="4319">
          <p15:clr>
            <a:srgbClr val="A4A3A4"/>
          </p15:clr>
        </p15:guide>
        <p15:guide id="17" orient="horz" pos="2160">
          <p15:clr>
            <a:srgbClr val="A4A3A4"/>
          </p15:clr>
        </p15:guide>
        <p15:guide id="18">
          <p15:clr>
            <a:srgbClr val="A4A3A4"/>
          </p15:clr>
        </p15:guide>
        <p15:guide id="19" pos="6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49" userDrawn="1">
          <p15:clr>
            <a:srgbClr val="A4A3A4"/>
          </p15:clr>
        </p15:guide>
        <p15:guide id="4" pos="2163" userDrawn="1">
          <p15:clr>
            <a:srgbClr val="A4A3A4"/>
          </p15:clr>
        </p15:guide>
        <p15:guide id="5" orient="horz" pos="3111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24" userDrawn="1">
          <p15:clr>
            <a:srgbClr val="A4A3A4"/>
          </p15:clr>
        </p15:guide>
        <p15:guide id="8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E6F2"/>
    <a:srgbClr val="006699"/>
    <a:srgbClr val="0000FF"/>
    <a:srgbClr val="C9EDFF"/>
    <a:srgbClr val="F2F2F2"/>
    <a:srgbClr val="D9D9D9"/>
    <a:srgbClr val="EED5DB"/>
    <a:srgbClr val="FF6600"/>
    <a:srgbClr val="DBEEF4"/>
    <a:srgbClr val="FBD0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89106" autoAdjust="0"/>
  </p:normalViewPr>
  <p:slideViewPr>
    <p:cSldViewPr snapToObjects="1" showGuides="1">
      <p:cViewPr varScale="1">
        <p:scale>
          <a:sx n="116" d="100"/>
          <a:sy n="116" d="100"/>
        </p:scale>
        <p:origin x="-1680" y="-96"/>
      </p:cViewPr>
      <p:guideLst>
        <p:guide orient="horz" pos="4110"/>
        <p:guide orient="horz" pos="1253"/>
        <p:guide orient="horz" pos="4020"/>
        <p:guide orient="horz" pos="4179"/>
        <p:guide orient="horz" pos="4201"/>
        <p:guide orient="horz" pos="482"/>
        <p:guide orient="horz" pos="527"/>
        <p:guide orient="horz" pos="981"/>
        <p:guide orient="horz" pos="709"/>
        <p:guide orient="horz" pos="4319"/>
        <p:guide orient="horz" pos="2160"/>
        <p:guide pos="262"/>
        <p:guide pos="5978"/>
        <p:guide pos="3120"/>
        <p:guide pos="6068"/>
        <p:guide pos="3075"/>
        <p:guide pos="3165"/>
        <p:guide/>
        <p:guide pos="6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>
        <p:scale>
          <a:sx n="75" d="100"/>
          <a:sy n="75" d="100"/>
        </p:scale>
        <p:origin x="-1638" y="216"/>
      </p:cViewPr>
      <p:guideLst>
        <p:guide orient="horz" pos="3131"/>
        <p:guide orient="horz" pos="3149"/>
        <p:guide orient="horz" pos="3111"/>
        <p:guide orient="horz" pos="3127"/>
        <p:guide pos="2145"/>
        <p:guide pos="2163"/>
        <p:guide pos="2124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3046793739513206E-2"/>
          <c:y val="4.5913792937229483E-2"/>
          <c:w val="0.93390641252097373"/>
          <c:h val="0.72347182989964043"/>
        </c:manualLayout>
      </c:layout>
      <c:barChart>
        <c:barDir val="col"/>
        <c:grouping val="stacked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5"/>
              <c:layout>
                <c:manualLayout>
                  <c:x val="0"/>
                  <c:y val="-6.94448089822105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ko-KR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Sheet1!$C$21:$C$26</c:f>
              <c:strCache>
                <c:ptCount val="6"/>
                <c:pt idx="0">
                  <c:v>30 대</c:v>
                </c:pt>
                <c:pt idx="1">
                  <c:v>40 대</c:v>
                </c:pt>
                <c:pt idx="2">
                  <c:v>50 대</c:v>
                </c:pt>
                <c:pt idx="3">
                  <c:v>20 대</c:v>
                </c:pt>
                <c:pt idx="4">
                  <c:v>60 대</c:v>
                </c:pt>
                <c:pt idx="5">
                  <c:v>10 대</c:v>
                </c:pt>
              </c:strCache>
            </c:strRef>
          </c:cat>
          <c:val>
            <c:numRef>
              <c:f>Sheet1!$D$21:$D$26</c:f>
              <c:numCache>
                <c:formatCode>General</c:formatCode>
                <c:ptCount val="6"/>
                <c:pt idx="0">
                  <c:v>28.8</c:v>
                </c:pt>
                <c:pt idx="1">
                  <c:v>27.1</c:v>
                </c:pt>
                <c:pt idx="2">
                  <c:v>20.100000000000001</c:v>
                </c:pt>
                <c:pt idx="3">
                  <c:v>13.3</c:v>
                </c:pt>
                <c:pt idx="4">
                  <c:v>9.1</c:v>
                </c:pt>
                <c:pt idx="5">
                  <c:v>1.7000000000000002</c:v>
                </c:pt>
              </c:numCache>
            </c:numRef>
          </c:val>
        </c:ser>
        <c:dLbls/>
        <c:overlap val="100"/>
        <c:axId val="141460608"/>
        <c:axId val="141462144"/>
      </c:barChart>
      <c:catAx>
        <c:axId val="141460608"/>
        <c:scaling>
          <c:orientation val="minMax"/>
        </c:scaling>
        <c:axPos val="b"/>
        <c:numFmt formatCode="General" sourceLinked="0"/>
        <c:tickLblPos val="nextTo"/>
        <c:crossAx val="141462144"/>
        <c:crosses val="autoZero"/>
        <c:auto val="1"/>
        <c:lblAlgn val="ctr"/>
        <c:lblOffset val="100"/>
      </c:catAx>
      <c:valAx>
        <c:axId val="141462144"/>
        <c:scaling>
          <c:orientation val="minMax"/>
        </c:scaling>
        <c:delete val="1"/>
        <c:axPos val="l"/>
        <c:numFmt formatCode="General" sourceLinked="1"/>
        <c:tickLblPos val="none"/>
        <c:crossAx val="141460608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3767883331130397E-2"/>
          <c:y val="8.930061820948218E-2"/>
          <c:w val="0.39198625351687166"/>
          <c:h val="0.8213987635810357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Sheet2!$B$2:$B$5</c:f>
              <c:strCache>
                <c:ptCount val="4"/>
                <c:pt idx="0">
                  <c:v>여가 생활을 즐기기 위해</c:v>
                </c:pt>
                <c:pt idx="1">
                  <c:v>친구·친지 방문</c:v>
                </c:pt>
                <c:pt idx="2">
                  <c:v>기타</c:v>
                </c:pt>
                <c:pt idx="3">
                  <c:v>특산품을 구입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>
                  <c:v>81.7</c:v>
                </c:pt>
                <c:pt idx="1">
                  <c:v>9.8000000000000007</c:v>
                </c:pt>
                <c:pt idx="2">
                  <c:v>7</c:v>
                </c:pt>
                <c:pt idx="3">
                  <c:v>1.5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2449618860614711"/>
          <c:y val="0.17846142970043383"/>
          <c:w val="0.40883714472718619"/>
          <c:h val="0.5291737053634078"/>
        </c:manualLayout>
      </c:layout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2224284004084455E-2"/>
          <c:y val="0.17140467195100872"/>
          <c:w val="0.46388888888888902"/>
          <c:h val="0.77314814814814825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Sheet2!$B$6:$B$12</c:f>
              <c:strCache>
                <c:ptCount val="7"/>
                <c:pt idx="0">
                  <c:v>가족</c:v>
                </c:pt>
                <c:pt idx="1">
                  <c:v>친구·애인</c:v>
                </c:pt>
                <c:pt idx="2">
                  <c:v>친인척</c:v>
                </c:pt>
                <c:pt idx="3">
                  <c:v>직장동료</c:v>
                </c:pt>
                <c:pt idx="4">
                  <c:v>동호회</c:v>
                </c:pt>
                <c:pt idx="5">
                  <c:v>혼자</c:v>
                </c:pt>
                <c:pt idx="6">
                  <c:v>기타</c:v>
                </c:pt>
              </c:strCache>
            </c:strRef>
          </c:cat>
          <c:val>
            <c:numRef>
              <c:f>Sheet2!$C$6:$C$12</c:f>
              <c:numCache>
                <c:formatCode>General</c:formatCode>
                <c:ptCount val="7"/>
                <c:pt idx="0">
                  <c:v>62.2</c:v>
                </c:pt>
                <c:pt idx="1">
                  <c:v>21.1</c:v>
                </c:pt>
                <c:pt idx="2">
                  <c:v>7.8</c:v>
                </c:pt>
                <c:pt idx="3">
                  <c:v>3.5</c:v>
                </c:pt>
                <c:pt idx="4">
                  <c:v>2.2999999999999998</c:v>
                </c:pt>
                <c:pt idx="5">
                  <c:v>1.3</c:v>
                </c:pt>
                <c:pt idx="6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5547666657802452"/>
          <c:y val="0.10137324987036077"/>
          <c:w val="0.16599589277281768"/>
          <c:h val="0.77548902799384323"/>
        </c:manualLayout>
      </c:layout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293892474619515E-2"/>
          <c:y val="6.2499896656578527E-2"/>
          <c:w val="0.39774603400767594"/>
          <c:h val="0.91699897317976409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Sheet2!$B$13:$B$16</c:f>
              <c:strCache>
                <c:ptCount val="4"/>
                <c:pt idx="0">
                  <c:v>1 명</c:v>
                </c:pt>
                <c:pt idx="1">
                  <c:v>2 명</c:v>
                </c:pt>
                <c:pt idx="2">
                  <c:v>3 명</c:v>
                </c:pt>
                <c:pt idx="3">
                  <c:v>4 명</c:v>
                </c:pt>
              </c:strCache>
            </c:strRef>
          </c:cat>
          <c:val>
            <c:numRef>
              <c:f>Sheet2!$C$13:$C$16</c:f>
              <c:numCache>
                <c:formatCode>General</c:formatCode>
                <c:ptCount val="4"/>
                <c:pt idx="0">
                  <c:v>24.9</c:v>
                </c:pt>
                <c:pt idx="1">
                  <c:v>36.5</c:v>
                </c:pt>
                <c:pt idx="2">
                  <c:v>23.6</c:v>
                </c:pt>
                <c:pt idx="3">
                  <c:v>15.1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2244905375121509"/>
          <c:y val="0.31167714523030154"/>
          <c:w val="9.5318022747156617E-2"/>
          <c:h val="0.48886398848285806"/>
        </c:manualLayout>
      </c:layout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236662248902058"/>
          <c:y val="0.13694985781465172"/>
          <c:w val="0.43327148462877785"/>
          <c:h val="0.86305014218534837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/>
                </a:pPr>
                <a:endParaRPr lang="ko-KR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Sheet2!$B$17:$B$19</c:f>
              <c:strCache>
                <c:ptCount val="3"/>
                <c:pt idx="0">
                  <c:v>당일</c:v>
                </c:pt>
                <c:pt idx="1">
                  <c:v>1박 2일</c:v>
                </c:pt>
                <c:pt idx="2">
                  <c:v>2박 3일</c:v>
                </c:pt>
              </c:strCache>
            </c:strRef>
          </c:cat>
          <c:val>
            <c:numRef>
              <c:f>Sheet2!$C$17:$C$19</c:f>
              <c:numCache>
                <c:formatCode>General</c:formatCode>
                <c:ptCount val="3"/>
                <c:pt idx="0">
                  <c:v>90.3</c:v>
                </c:pt>
                <c:pt idx="1">
                  <c:v>8.7000000000000011</c:v>
                </c:pt>
                <c:pt idx="2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2750734128530949"/>
          <c:y val="0.31992609346288486"/>
          <c:w val="0.22628803825264418"/>
          <c:h val="0.44742925905872022"/>
        </c:manualLayout>
      </c:layout>
    </c:legend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4"/>
            <a:ext cx="2949305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t" anchorCtr="0" compatLnSpc="1">
            <a:prstTxWarp prst="textNoShape">
              <a:avLst/>
            </a:prstTxWarp>
          </a:bodyPr>
          <a:lstStyle>
            <a:lvl1pPr defTabSz="918309" latinLnBrk="1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379" y="4"/>
            <a:ext cx="2949305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t" anchorCtr="0" compatLnSpc="1">
            <a:prstTxWarp prst="textNoShape">
              <a:avLst/>
            </a:prstTxWarp>
          </a:bodyPr>
          <a:lstStyle>
            <a:lvl1pPr algn="r" defTabSz="918309" latinLnBrk="1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33567"/>
            <a:ext cx="2949305" cy="49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b" anchorCtr="0" compatLnSpc="1">
            <a:prstTxWarp prst="textNoShape">
              <a:avLst/>
            </a:prstTxWarp>
          </a:bodyPr>
          <a:lstStyle>
            <a:lvl1pPr defTabSz="918309" latinLnBrk="1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379" y="9433567"/>
            <a:ext cx="2949305" cy="49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b" anchorCtr="0" compatLnSpc="1">
            <a:prstTxWarp prst="textNoShape">
              <a:avLst/>
            </a:prstTxWarp>
          </a:bodyPr>
          <a:lstStyle>
            <a:lvl1pPr algn="r" defTabSz="918309" latinLnBrk="1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fld id="{077ED800-827B-4C31-9CDD-34AF9DC14203}" type="slidenum">
              <a:rPr lang="en-US" altLang="ko-KR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925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4"/>
            <a:ext cx="2949305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t" anchorCtr="0" compatLnSpc="1">
            <a:prstTxWarp prst="textNoShape">
              <a:avLst/>
            </a:prstTxWarp>
          </a:bodyPr>
          <a:lstStyle>
            <a:lvl1pPr defTabSz="918309" latinLnBrk="1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379" y="4"/>
            <a:ext cx="2949305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t" anchorCtr="0" compatLnSpc="1">
            <a:prstTxWarp prst="textNoShape">
              <a:avLst/>
            </a:prstTxWarp>
          </a:bodyPr>
          <a:lstStyle>
            <a:lvl1pPr algn="r" defTabSz="918309" latinLnBrk="1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744538"/>
            <a:ext cx="5386388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0" y="4710441"/>
            <a:ext cx="4983695" cy="446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3567"/>
            <a:ext cx="2949305" cy="49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b" anchorCtr="0" compatLnSpc="1">
            <a:prstTxWarp prst="textNoShape">
              <a:avLst/>
            </a:prstTxWarp>
          </a:bodyPr>
          <a:lstStyle>
            <a:lvl1pPr defTabSz="918309" latinLnBrk="1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379" y="9433567"/>
            <a:ext cx="2949305" cy="49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8" tIns="46022" rIns="92058" bIns="46022" numCol="1" anchor="b" anchorCtr="0" compatLnSpc="1">
            <a:prstTxWarp prst="textNoShape">
              <a:avLst/>
            </a:prstTxWarp>
          </a:bodyPr>
          <a:lstStyle>
            <a:lvl1pPr algn="r" defTabSz="918309" latinLnBrk="1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9A87A856-0095-494B-A1EB-DAD9DB107C8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2012802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00440"/>
            <a:ext cx="9906000" cy="928692"/>
          </a:xfrm>
          <a:prstGeom prst="rect">
            <a:avLst/>
          </a:prstGeom>
        </p:spPr>
        <p:txBody>
          <a:bodyPr anchor="t"/>
          <a:lstStyle>
            <a:lvl1pPr algn="ctr">
              <a:defRPr sz="36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PPT </a:t>
            </a:r>
            <a:r>
              <a:rPr lang="ko-KR" altLang="en-US" dirty="0"/>
              <a:t>문서 </a:t>
            </a:r>
            <a:r>
              <a:rPr lang="en-US" altLang="ko-KR" dirty="0"/>
              <a:t>Policy</a:t>
            </a:r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 bwMode="auto">
          <a:xfrm>
            <a:off x="4448945" y="2431774"/>
            <a:ext cx="1008112" cy="1008112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고객사 로고 있는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4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46487310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p:oleObj spid="_x0000_s1187950" name="think-cell Slide" r:id="rId3" imgW="360" imgH="360" progId="">
              <p:embed/>
            </p:oleObj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7189" y="101600"/>
            <a:ext cx="91328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err="1"/>
              <a:t>나눔고딕</a:t>
            </a:r>
            <a:r>
              <a:rPr lang="ko-KR" altLang="en-US" dirty="0"/>
              <a:t> </a:t>
            </a:r>
            <a:r>
              <a:rPr lang="en-US" altLang="ko-KR" dirty="0" err="1"/>
              <a:t>ExtraBold</a:t>
            </a:r>
            <a:r>
              <a:rPr lang="en-US" altLang="ko-KR" dirty="0"/>
              <a:t> (</a:t>
            </a:r>
            <a:r>
              <a:rPr lang="ko-KR" altLang="en-US" dirty="0"/>
              <a:t>제목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7658" y="785794"/>
            <a:ext cx="9132417" cy="785818"/>
          </a:xfrm>
          <a:prstGeom prst="rect">
            <a:avLst/>
          </a:prstGeom>
        </p:spPr>
        <p:txBody>
          <a:bodyPr anchor="ctr"/>
          <a:lstStyle>
            <a:lvl1pPr latinLnBrk="0"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err="1"/>
              <a:t>나눔고딕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본문</a:t>
            </a:r>
            <a:r>
              <a:rPr lang="en-US" altLang="ko-KR" dirty="0"/>
              <a:t>)</a:t>
            </a:r>
            <a:endParaRPr lang="ko-KR" altLang="ko-KR" dirty="0"/>
          </a:p>
        </p:txBody>
      </p:sp>
      <p:sp>
        <p:nvSpPr>
          <p:cNvPr id="46" name="직사각형 45"/>
          <p:cNvSpPr/>
          <p:nvPr userDrawn="1"/>
        </p:nvSpPr>
        <p:spPr bwMode="auto">
          <a:xfrm>
            <a:off x="319088" y="6627192"/>
            <a:ext cx="524570" cy="23080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 userDrawn="1"/>
        </p:nvSpPr>
        <p:spPr bwMode="auto">
          <a:xfrm>
            <a:off x="319088" y="6627192"/>
            <a:ext cx="524570" cy="23080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49"/>
          <p:cNvGrpSpPr/>
          <p:nvPr userDrawn="1"/>
        </p:nvGrpSpPr>
        <p:grpSpPr>
          <a:xfrm>
            <a:off x="6676760" y="6487312"/>
            <a:ext cx="3227579" cy="312542"/>
            <a:chOff x="6681192" y="6500834"/>
            <a:chExt cx="3227579" cy="312542"/>
          </a:xfrm>
        </p:grpSpPr>
        <p:sp>
          <p:nvSpPr>
            <p:cNvPr id="52" name="직사각형 51"/>
            <p:cNvSpPr/>
            <p:nvPr userDrawn="1"/>
          </p:nvSpPr>
          <p:spPr bwMode="auto">
            <a:xfrm>
              <a:off x="9561512" y="6500834"/>
              <a:ext cx="347259" cy="30729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3" name="직사각형 52"/>
            <p:cNvSpPr/>
            <p:nvPr userDrawn="1"/>
          </p:nvSpPr>
          <p:spPr bwMode="auto">
            <a:xfrm>
              <a:off x="6681192" y="6716684"/>
              <a:ext cx="707299" cy="9669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4" name="직사각형 53"/>
          <p:cNvSpPr/>
          <p:nvPr userDrawn="1"/>
        </p:nvSpPr>
        <p:spPr bwMode="auto">
          <a:xfrm>
            <a:off x="6829161" y="6700546"/>
            <a:ext cx="2471275" cy="901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직사각형 56"/>
          <p:cNvSpPr/>
          <p:nvPr userDrawn="1"/>
        </p:nvSpPr>
        <p:spPr bwMode="auto">
          <a:xfrm>
            <a:off x="2" y="6617991"/>
            <a:ext cx="78153" cy="242277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직선 연결선 21"/>
          <p:cNvCxnSpPr/>
          <p:nvPr userDrawn="1"/>
        </p:nvCxnSpPr>
        <p:spPr bwMode="auto">
          <a:xfrm>
            <a:off x="416496" y="738577"/>
            <a:ext cx="9217024" cy="0"/>
          </a:xfrm>
          <a:prstGeom prst="line">
            <a:avLst/>
          </a:prstGeom>
          <a:noFill/>
          <a:ln w="222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직사각형 20"/>
          <p:cNvSpPr/>
          <p:nvPr userDrawn="1"/>
        </p:nvSpPr>
        <p:spPr>
          <a:xfrm>
            <a:off x="9501632" y="80342"/>
            <a:ext cx="3593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C41C62D-11DA-4B3C-95BA-2F1C14FD1816}" type="slidenum">
              <a:rPr kumimoji="0" lang="ko-KR" altLang="en-US" sz="105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sz="105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9501632" y="80342"/>
            <a:ext cx="3593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C41C62D-11DA-4B3C-95BA-2F1C14FD1816}" type="slidenum">
              <a:rPr kumimoji="0" lang="ko-KR" altLang="en-US" sz="105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sz="105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 bwMode="auto">
          <a:xfrm>
            <a:off x="9485884" y="80342"/>
            <a:ext cx="416496" cy="23080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9501632" y="80342"/>
            <a:ext cx="3593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C41C62D-11DA-4B3C-95BA-2F1C14FD1816}" type="slidenum">
              <a:rPr kumimoji="0" lang="ko-KR" altLang="en-US" sz="105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sz="105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9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3900091"/>
              </p:ext>
            </p:extLst>
          </p:nvPr>
        </p:nvGraphicFramePr>
        <p:xfrm>
          <a:off x="1613" y="1592"/>
          <a:ext cx="1587" cy="1587"/>
        </p:xfrm>
        <a:graphic>
          <a:graphicData uri="http://schemas.openxmlformats.org/presentationml/2006/ole">
            <p:oleObj spid="_x0000_s1164596" name="think-cell Slide" r:id="rId6" imgW="360" imgH="36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5" r:id="rId2"/>
    <p:sldLayoutId id="2147484395" r:id="rId3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2pPr>
      <a:lvl3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3pPr>
      <a:lvl4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4pPr>
      <a:lvl5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5pPr>
      <a:lvl6pPr marL="457200" algn="l" rtl="0" fontAlgn="base" latinLnBrk="1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6pPr>
      <a:lvl7pPr marL="914400" algn="l" rtl="0" fontAlgn="base" latinLnBrk="1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7pPr>
      <a:lvl8pPr marL="1371600" algn="l" rtl="0" fontAlgn="base" latinLnBrk="1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8pPr>
      <a:lvl9pPr marL="1828800" algn="l" rtl="0" fontAlgn="base" latinLnBrk="1">
        <a:lnSpc>
          <a:spcPct val="11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9pPr>
    </p:titleStyle>
    <p:bodyStyle>
      <a:lvl1pPr algn="l" rtl="0" eaLnBrk="0" fontAlgn="base" latinLnBrk="1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defRPr kumimoji="1" sz="14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196850" algn="l" rtl="0" eaLnBrk="0" fontAlgn="base" latinLnBrk="1" hangingPunct="0">
        <a:lnSpc>
          <a:spcPct val="120000"/>
        </a:lnSpc>
        <a:spcBef>
          <a:spcPct val="50000"/>
        </a:spcBef>
        <a:spcAft>
          <a:spcPct val="0"/>
        </a:spcAft>
        <a:buFont typeface="Wingdings" pitchFamily="2" charset="2"/>
        <a:buChar char="l"/>
        <a:defRPr kumimoji="1" sz="1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2pPr>
      <a:lvl3pPr marL="965200" indent="-196850" algn="l" rtl="0" eaLnBrk="0" fontAlgn="base" latinLnBrk="1" hangingPunct="0">
        <a:lnSpc>
          <a:spcPct val="120000"/>
        </a:lnSpc>
        <a:spcBef>
          <a:spcPct val="50000"/>
        </a:spcBef>
        <a:spcAft>
          <a:spcPct val="0"/>
        </a:spcAft>
        <a:buFont typeface="Wingdings" pitchFamily="2" charset="2"/>
        <a:buChar char="w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3pPr>
      <a:lvl4pPr marL="1336675" indent="-180975" algn="l" rtl="0" eaLnBrk="0" fontAlgn="base" latinLnBrk="1" hangingPunct="0">
        <a:lnSpc>
          <a:spcPct val="120000"/>
        </a:lnSpc>
        <a:spcBef>
          <a:spcPct val="50000"/>
        </a:spcBef>
        <a:spcAft>
          <a:spcPct val="0"/>
        </a:spcAft>
        <a:buChar char="•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4pPr>
      <a:lvl5pPr marL="1724025" indent="-196850" algn="l" rtl="0" eaLnBrk="0" fontAlgn="base" latinLnBrk="1" hangingPunct="0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5pPr>
      <a:lvl6pPr marL="2181225" indent="-196850" algn="l" rtl="0" fontAlgn="base" latinLnBrk="1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6pPr>
      <a:lvl7pPr marL="2638425" indent="-196850" algn="l" rtl="0" fontAlgn="base" latinLnBrk="1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7pPr>
      <a:lvl8pPr marL="3095625" indent="-196850" algn="l" rtl="0" fontAlgn="base" latinLnBrk="1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8pPr>
      <a:lvl9pPr marL="3552825" indent="-196850" algn="l" rtl="0" fontAlgn="base" latinLnBrk="1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atinLnBrk="1"/>
            <a:endParaRPr lang="ko-KR" altLang="en-US" sz="1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atinLnBrk="1"/>
            <a:endParaRPr lang="ko-KR" altLang="en-US" sz="1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atinLnBrk="1"/>
            <a:endParaRPr lang="ko-KR" altLang="ko-KR" sz="18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6" name="Line 100"/>
          <p:cNvSpPr>
            <a:spLocks noChangeShapeType="1"/>
          </p:cNvSpPr>
          <p:nvPr/>
        </p:nvSpPr>
        <p:spPr bwMode="auto">
          <a:xfrm>
            <a:off x="450364" y="2348880"/>
            <a:ext cx="6588257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ko-KR"/>
            </a:defPPr>
            <a:lvl1pPr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8504" y="3150782"/>
            <a:ext cx="1512168" cy="27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2018.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7. 27(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금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 Box 104"/>
          <p:cNvSpPr txBox="1">
            <a:spLocks noChangeArrowheads="1"/>
          </p:cNvSpPr>
          <p:nvPr/>
        </p:nvSpPr>
        <p:spPr bwMode="auto">
          <a:xfrm>
            <a:off x="416496" y="1781283"/>
            <a:ext cx="7219199" cy="5088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800" b="0" dirty="0">
                <a:solidFill>
                  <a:srgbClr val="00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2018 </a:t>
            </a:r>
            <a:r>
              <a:rPr lang="ko-KR" altLang="en-US" sz="2800" b="0" dirty="0">
                <a:solidFill>
                  <a:srgbClr val="00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울산고래축제 평가 및 방문객 분석</a:t>
            </a:r>
            <a:endParaRPr lang="en-US" altLang="ko-KR" sz="2800" b="0" dirty="0">
              <a:solidFill>
                <a:srgbClr val="00669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88504" y="1477181"/>
            <a:ext cx="3934220" cy="36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2018 ULSAN WHALE FESTIVAL</a:t>
            </a:r>
            <a:endParaRPr kumimoji="1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5" name="Text Box 104"/>
          <p:cNvSpPr txBox="1">
            <a:spLocks noChangeArrowheads="1"/>
          </p:cNvSpPr>
          <p:nvPr/>
        </p:nvSpPr>
        <p:spPr bwMode="auto">
          <a:xfrm>
            <a:off x="408029" y="2492896"/>
            <a:ext cx="7219199" cy="330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600" b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b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최종결과 보고</a:t>
            </a:r>
            <a:endParaRPr lang="en-US" altLang="ko-KR" sz="1600" b="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88867" name="_x205733536" descr="EMB000009b821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375" y="78613"/>
            <a:ext cx="1368599" cy="1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9842" y="2565252"/>
            <a:ext cx="6049119" cy="367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158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7848871" cy="696913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주요 조사결과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방문객 의견 분석</a:t>
            </a:r>
            <a:endParaRPr lang="ko-KR" alt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346633" cy="80643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ko-KR" altLang="en-US" sz="1300" b="1" dirty="0" smtClean="0"/>
              <a:t>향후 </a:t>
            </a:r>
            <a:r>
              <a:rPr lang="ko-KR" altLang="en-US" sz="1300" b="1" dirty="0"/>
              <a:t>축제 발전을 위한 </a:t>
            </a:r>
            <a:r>
              <a:rPr lang="ko-KR" altLang="en-US" sz="1300" b="1" dirty="0" smtClean="0"/>
              <a:t>개선 </a:t>
            </a:r>
            <a:r>
              <a:rPr lang="ko-KR" altLang="en-US" sz="1300" b="1" dirty="0"/>
              <a:t>사항을 </a:t>
            </a:r>
            <a:r>
              <a:rPr lang="ko-KR" altLang="en-US" sz="1300" b="1" dirty="0" smtClean="0"/>
              <a:t>도출하기 위해 응답자의 자유 서술 의견을 정리한 결과 아래와 같이 도출되었습니다</a:t>
            </a:r>
            <a:r>
              <a:rPr lang="en-US" altLang="ko-KR" sz="1300" b="1" dirty="0" smtClean="0"/>
              <a:t>.</a:t>
            </a:r>
            <a:r>
              <a:rPr lang="ko-KR" altLang="en-US" sz="1300" b="1" dirty="0" smtClean="0"/>
              <a:t> </a:t>
            </a:r>
            <a:endParaRPr lang="en-US" altLang="ko-KR" sz="13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88865" name="_x214710824" descr="EMB00002300555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12" y="4100602"/>
            <a:ext cx="2627457" cy="18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88867" name="_x213500912" descr="EMB0000230055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415" y="4100602"/>
            <a:ext cx="2560687" cy="18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88869" name="_x214710344" descr="EMB0000230055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370" y="4127061"/>
            <a:ext cx="2583705" cy="17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직사각형 35"/>
          <p:cNvSpPr/>
          <p:nvPr/>
        </p:nvSpPr>
        <p:spPr bwMode="auto">
          <a:xfrm>
            <a:off x="415925" y="1988840"/>
            <a:ext cx="2917826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측면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16497" y="2284870"/>
            <a:ext cx="2917254" cy="3934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3584848" y="1988840"/>
            <a:ext cx="2917826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 </a:t>
            </a:r>
            <a:r>
              <a:rPr lang="ko-KR" altLang="en-US" sz="1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부대시설 측면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585420" y="2284870"/>
            <a:ext cx="2917254" cy="3934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6715694" y="1988840"/>
            <a:ext cx="2917826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 인력 측면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716266" y="2284870"/>
            <a:ext cx="2917254" cy="39349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98054" y="2348880"/>
            <a:ext cx="2654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 축제의 프로그램 다양성 부족’하다고 의견을 제시한 비율이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42.9%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가장 높게 나타남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latinLnBrk="1">
              <a:buFont typeface="Arial" panose="020B0604020202020204" pitchFamily="34" charset="0"/>
              <a:buChar char="•"/>
            </a:pP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다음으로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고래와 관련 없는 프로그램이 많다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’와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참여를 위한 가격이 비싸다’고 의견을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제시한 응답자도 각각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13.2%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8.8%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나타났음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738414" y="2348880"/>
            <a:ext cx="26547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주차 공간 부족’하다고 의견을 제시한 비율이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29.4%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가장 높게 나타남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 latinLnBrk="1">
              <a:buFont typeface="Arial" panose="020B0604020202020204" pitchFamily="34" charset="0"/>
              <a:buChar char="•"/>
            </a:pPr>
            <a:endParaRPr lang="en-US" altLang="ko-KR" sz="105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또한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축제장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안내가 부족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20%, </a:t>
            </a:r>
            <a:r>
              <a:rPr lang="ko-KR" altLang="en-US" sz="105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즐길거리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및 휴식시설 부족이 각각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14.1%, 12.9%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나타났음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791300" y="2338596"/>
            <a:ext cx="27845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안내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인원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부족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’이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54.5%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응답자의 절반을 차지함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 latinLnBrk="1">
              <a:buFont typeface="Arial" panose="020B0604020202020204" pitchFamily="34" charset="0"/>
              <a:buChar char="•"/>
            </a:pPr>
            <a:endParaRPr lang="en-US" altLang="ko-KR" sz="105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또한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 인원이 불친절’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하다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(11.4%)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의견과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주차요원이 부족하다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’(9.1%)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의견을 제시하였음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397024" y="1557338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다양한 프로그램 발굴</a:t>
            </a:r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 필요 </a:t>
            </a:r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endParaRPr lang="ko-KR" altLang="en-US" sz="1400" b="1" u="sng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28"/>
          <p:cNvSpPr txBox="1"/>
          <p:nvPr/>
        </p:nvSpPr>
        <p:spPr>
          <a:xfrm>
            <a:off x="3694956" y="155733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주차 공간 확충 필요 </a:t>
            </a:r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endParaRPr lang="ko-KR" altLang="en-US" sz="1400" b="1" u="sng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28"/>
          <p:cNvSpPr txBox="1"/>
          <p:nvPr/>
        </p:nvSpPr>
        <p:spPr>
          <a:xfrm>
            <a:off x="6825208" y="155733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축제운영 안내 인력 확대 </a:t>
            </a:r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endParaRPr lang="ko-KR" altLang="en-US" sz="1400" b="1" u="sng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83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7848871" cy="696913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조사결과 요약 및 시사점</a:t>
            </a:r>
            <a:endParaRPr lang="ko-KR" alt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16495" y="1280008"/>
            <a:ext cx="9216455" cy="3201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금년도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축제기간 동안 태풍 등 기상악화에도 불구하고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전년대비 전체 만족도가 소폭 상승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(▲ 0.03)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것으로 나타나 매우 긍정적인 결과가 도출되었음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15925" y="895350"/>
            <a:ext cx="6913339" cy="371884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기상악화에도 불구하고 전년대비 전체 만족도 소폭 상승 </a:t>
            </a:r>
            <a:endParaRPr lang="en-US" altLang="ko-KR" sz="13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17066" y="2082017"/>
            <a:ext cx="9216455" cy="4135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금년도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중점적으로 추진하였던 축제에 대한 사전 홍보와 프로그램 다변화 등에 대한 방문객 평가가 긍정적으로 도출되어 긍정적임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특히 가장 큰 폭의 상승을 보인 항목은 축제 관련 사전 홍보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(▲ 0.36)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나타났으며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다음으로 ‘재방문 유도’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축제의 재미’등의 순으로 나타남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416496" y="1700808"/>
            <a:ext cx="6912807" cy="36843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‘사전 홍보’가 가장 큰 폭의 개선 보여</a:t>
            </a:r>
            <a:r>
              <a:rPr lang="en-US" altLang="ko-KR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.. </a:t>
            </a:r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다음으로 ‘재방문 유도’</a:t>
            </a:r>
            <a:r>
              <a:rPr lang="en-US" altLang="ko-KR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,‘</a:t>
            </a:r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축제의 재미’순으로 나타나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17066" y="3954226"/>
            <a:ext cx="9216455" cy="532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금년도 조사에서 가장 주목할 점은 청년층과 </a:t>
            </a:r>
            <a:r>
              <a:rPr lang="ko-KR" altLang="en-US" sz="9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중장년층의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만족도가 큰 차이를 보이고 있는 것임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올해 집중적으로 노력을 기울인 ‘청년’ </a:t>
            </a:r>
            <a:r>
              <a:rPr lang="ko-KR" altLang="en-US" sz="9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콘텐츠를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통해 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10~30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연령층에서 높은 만족도가 나타난 반면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기상악화에 따른 방문객 서비스 제공에 대한 불편요소 발생 등이 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40~60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연령층에서 낮은 만족도가 도출된 원인으로 판단됨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향후 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중장년층의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만족도가 낮은 원인에 대한 면밀한 검토가 필요하며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품바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 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장생포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지역주민 및 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중장년층을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위한 프로그램 개선 검토가 필요할 것으로 판단됨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416496" y="3573016"/>
            <a:ext cx="6912807" cy="36843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en-US" altLang="ko-KR" sz="13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</a:t>
            </a:r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 이상 </a:t>
            </a:r>
            <a:r>
              <a:rPr lang="ko-KR" altLang="en-US" sz="13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중장년층</a:t>
            </a:r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3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장생포</a:t>
            </a:r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지역주민을 위한 프로그램 발굴 필요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17066" y="3018121"/>
            <a:ext cx="9216455" cy="4489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올해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운영되었던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주요 프로그램 중‘옛 마을 재연’이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5.21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가장 높은 만족도를 나타냈으며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뒤이어‘수상 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퍼포먼스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,‘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장생포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퍼레이드’가 높은 만족도를 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나타냄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반면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기상악화로 운영에 어려움을 겪은 ‘해수영장’은 가장 낮은 점수를 기록한 것으로 조사됨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다음으로 ‘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드림라이트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,‘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물총축제’등이 낮은 평가를 받은 것으로 조사됨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416496" y="2636912"/>
            <a:ext cx="6912807" cy="36843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‘옛 마을 재연’ 가장 큰 호응 얻어</a:t>
            </a:r>
            <a:r>
              <a:rPr lang="en-US" altLang="ko-KR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연령층 모두 만족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417066" y="4965786"/>
            <a:ext cx="9216455" cy="4821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금년도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추가로 조사하였던 축제 주최 기관에 대한 인지여부에 대한 조사결과 응답자의 약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40%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모른다고 응답함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이는 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여년간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본 축제를 운영해 온 재단의 인지도가 미약하다는 것을 의미함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또한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이러한 낮은 인지도는 향후 축제 홍보 및 효율적 운영을 위한 부정적 요소로 작용할 수 있는 여지가 있으므로 향후 고래문화재단의 대외인지도 제고를 위한 대외커뮤니케이션 전략이 요구되는 상황임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416496" y="4581128"/>
            <a:ext cx="6913339" cy="371884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고래문화재단의 인지도 제고 활동 필요</a:t>
            </a:r>
            <a:endParaRPr lang="en-US" altLang="ko-KR" sz="13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17066" y="5971218"/>
            <a:ext cx="9216455" cy="4821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축제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종료 이후에도 각 지역과 연계한 축제관련 사후 홍보와 연령층별 최적화 된 홍보수단 활용을 통해 꾸준히 축제에 대한 인지도 및 이미지를 개선할 수 있는 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연중관리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체계가 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필요할 것으로 보임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416496" y="5586560"/>
            <a:ext cx="6913339" cy="371884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ko-KR" altLang="en-US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축제 전국화 및 청년층의 참여 활성화를 위한 지속적 노력 필요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36788" y="36258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5924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7848871" cy="696913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향후 발전 방안</a:t>
            </a:r>
            <a:endParaRPr lang="ko-KR" alt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289483" cy="806437"/>
          </a:xfrm>
        </p:spPr>
        <p:txBody>
          <a:bodyPr anchor="t"/>
          <a:lstStyle/>
          <a:p>
            <a:pPr algn="just">
              <a:lnSpc>
                <a:spcPct val="100000"/>
              </a:lnSpc>
            </a:pPr>
            <a:r>
              <a:rPr lang="ko-KR" altLang="en-US" sz="1300" b="1" dirty="0" smtClean="0"/>
              <a:t>금년도 축제는 고래문화재단이 </a:t>
            </a:r>
            <a:r>
              <a:rPr lang="ko-KR" altLang="en-US" sz="1300" b="1" dirty="0"/>
              <a:t>주축이 되어 축제를 기획</a:t>
            </a:r>
            <a:r>
              <a:rPr lang="en-US" altLang="ko-KR" sz="1300" b="1" dirty="0"/>
              <a:t>·</a:t>
            </a:r>
            <a:r>
              <a:rPr lang="ko-KR" altLang="en-US" sz="1300" b="1" dirty="0"/>
              <a:t>운영하였으며 유관 기관과의 협조가 적절히 이루어짐으로써 대한민국 최고의 고래 축제로써의 명성을 이어갈 수 있던 </a:t>
            </a:r>
            <a:r>
              <a:rPr lang="ko-KR" altLang="en-US" sz="1300" b="1" dirty="0" smtClean="0"/>
              <a:t>것으로 평가됩니다</a:t>
            </a:r>
            <a:r>
              <a:rPr lang="en-US" altLang="ko-KR" sz="1300" b="1" dirty="0" smtClean="0"/>
              <a:t>. </a:t>
            </a:r>
            <a:r>
              <a:rPr lang="ko-KR" altLang="en-US" sz="1300" b="1" dirty="0" smtClean="0"/>
              <a:t>다만 향후 본 축제의 발전과 효율적 운영을 위해 다음과 같은 사항들에 대한 보완이 필요하다고 판단됩니다</a:t>
            </a:r>
            <a:r>
              <a:rPr lang="en-US" altLang="ko-KR" sz="1300" b="1" dirty="0" smtClean="0"/>
              <a:t>.</a:t>
            </a:r>
            <a:r>
              <a:rPr lang="ko-KR" altLang="en-US" sz="1300" b="1" dirty="0" smtClean="0"/>
              <a:t>  </a:t>
            </a:r>
            <a:endParaRPr lang="en-US" altLang="ko-KR" sz="1300" b="1" dirty="0"/>
          </a:p>
        </p:txBody>
      </p:sp>
      <p:sp>
        <p:nvSpPr>
          <p:cNvPr id="16" name="Rectangle 663"/>
          <p:cNvSpPr>
            <a:spLocks noChangeArrowheads="1"/>
          </p:cNvSpPr>
          <p:nvPr/>
        </p:nvSpPr>
        <p:spPr bwMode="auto">
          <a:xfrm>
            <a:off x="917947" y="1720787"/>
            <a:ext cx="2666901" cy="658277"/>
          </a:xfrm>
          <a:prstGeom prst="rect">
            <a:avLst/>
          </a:prstGeom>
          <a:solidFill>
            <a:srgbClr val="DCE6F2"/>
          </a:solidFill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축제 </a:t>
            </a:r>
            <a:r>
              <a:rPr kumimoji="0" lang="ko-KR" altLang="en-US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전문 인력의 양성 필요 </a:t>
            </a:r>
          </a:p>
        </p:txBody>
      </p:sp>
      <p:sp>
        <p:nvSpPr>
          <p:cNvPr id="21" name="Rectangle 663"/>
          <p:cNvSpPr>
            <a:spLocks noChangeArrowheads="1"/>
          </p:cNvSpPr>
          <p:nvPr/>
        </p:nvSpPr>
        <p:spPr bwMode="auto">
          <a:xfrm>
            <a:off x="419100" y="1715900"/>
            <a:ext cx="466725" cy="663164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1</a:t>
            </a:r>
            <a:endParaRPr lang="ko-KR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30" name="Rectangle 663"/>
          <p:cNvSpPr>
            <a:spLocks noChangeArrowheads="1"/>
          </p:cNvSpPr>
          <p:nvPr/>
        </p:nvSpPr>
        <p:spPr bwMode="auto">
          <a:xfrm>
            <a:off x="917947" y="2670141"/>
            <a:ext cx="2666901" cy="658277"/>
          </a:xfrm>
          <a:prstGeom prst="rect">
            <a:avLst/>
          </a:prstGeom>
          <a:solidFill>
            <a:srgbClr val="DCE6F2"/>
          </a:solidFill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차별화 된 축제요소의 발굴</a:t>
            </a:r>
          </a:p>
        </p:txBody>
      </p:sp>
      <p:sp>
        <p:nvSpPr>
          <p:cNvPr id="31" name="Rectangle 663"/>
          <p:cNvSpPr>
            <a:spLocks noChangeArrowheads="1"/>
          </p:cNvSpPr>
          <p:nvPr/>
        </p:nvSpPr>
        <p:spPr bwMode="auto">
          <a:xfrm>
            <a:off x="416496" y="2665254"/>
            <a:ext cx="466725" cy="663164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2</a:t>
            </a:r>
            <a:endParaRPr lang="ko-KR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32" name="Rectangle 663"/>
          <p:cNvSpPr>
            <a:spLocks noChangeArrowheads="1"/>
          </p:cNvSpPr>
          <p:nvPr/>
        </p:nvSpPr>
        <p:spPr bwMode="auto">
          <a:xfrm>
            <a:off x="917947" y="3678253"/>
            <a:ext cx="2666901" cy="658277"/>
          </a:xfrm>
          <a:prstGeom prst="rect">
            <a:avLst/>
          </a:prstGeom>
          <a:solidFill>
            <a:srgbClr val="DCE6F2"/>
          </a:solidFill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인근 지역과 연계한 인프라 구축</a:t>
            </a:r>
          </a:p>
        </p:txBody>
      </p:sp>
      <p:sp>
        <p:nvSpPr>
          <p:cNvPr id="33" name="Rectangle 663"/>
          <p:cNvSpPr>
            <a:spLocks noChangeArrowheads="1"/>
          </p:cNvSpPr>
          <p:nvPr/>
        </p:nvSpPr>
        <p:spPr bwMode="auto">
          <a:xfrm>
            <a:off x="416496" y="3663841"/>
            <a:ext cx="466725" cy="663164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3</a:t>
            </a:r>
            <a:endParaRPr lang="ko-KR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34" name="Rectangle 663"/>
          <p:cNvSpPr>
            <a:spLocks noChangeArrowheads="1"/>
          </p:cNvSpPr>
          <p:nvPr/>
        </p:nvSpPr>
        <p:spPr bwMode="auto">
          <a:xfrm>
            <a:off x="917947" y="4629449"/>
            <a:ext cx="2666901" cy="658277"/>
          </a:xfrm>
          <a:prstGeom prst="rect">
            <a:avLst/>
          </a:prstGeom>
          <a:solidFill>
            <a:srgbClr val="DCE6F2"/>
          </a:solidFill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축제 및 지역이미지 제고를 위한 마케팅의 </a:t>
            </a: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다양화</a:t>
            </a:r>
            <a:endParaRPr kumimoji="0" lang="ko-KR" altLang="en-US" sz="1300" b="1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5" name="Rectangle 663"/>
          <p:cNvSpPr>
            <a:spLocks noChangeArrowheads="1"/>
          </p:cNvSpPr>
          <p:nvPr/>
        </p:nvSpPr>
        <p:spPr bwMode="auto">
          <a:xfrm>
            <a:off x="416496" y="4615037"/>
            <a:ext cx="466725" cy="663164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4</a:t>
            </a:r>
            <a:endParaRPr lang="ko-KR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36" name="Rectangle 663"/>
          <p:cNvSpPr>
            <a:spLocks noChangeArrowheads="1"/>
          </p:cNvSpPr>
          <p:nvPr/>
        </p:nvSpPr>
        <p:spPr bwMode="auto">
          <a:xfrm>
            <a:off x="917947" y="5675660"/>
            <a:ext cx="2666901" cy="658277"/>
          </a:xfrm>
          <a:prstGeom prst="rect">
            <a:avLst/>
          </a:prstGeom>
          <a:solidFill>
            <a:srgbClr val="DCE6F2"/>
          </a:solidFill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전문적이고 객관적인 평가를 통한 피드백 체계 활성화</a:t>
            </a:r>
          </a:p>
        </p:txBody>
      </p:sp>
      <p:sp>
        <p:nvSpPr>
          <p:cNvPr id="37" name="Rectangle 663"/>
          <p:cNvSpPr>
            <a:spLocks noChangeArrowheads="1"/>
          </p:cNvSpPr>
          <p:nvPr/>
        </p:nvSpPr>
        <p:spPr bwMode="auto">
          <a:xfrm>
            <a:off x="423293" y="5670773"/>
            <a:ext cx="466725" cy="663164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5</a:t>
            </a:r>
            <a:endParaRPr lang="ko-KR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43" name="Rectangle 663"/>
          <p:cNvSpPr>
            <a:spLocks noChangeArrowheads="1"/>
          </p:cNvSpPr>
          <p:nvPr/>
        </p:nvSpPr>
        <p:spPr bwMode="auto">
          <a:xfrm>
            <a:off x="3654251" y="1720553"/>
            <a:ext cx="5835824" cy="658277"/>
          </a:xfrm>
          <a:prstGeom prst="rect">
            <a:avLst/>
          </a:prstGeom>
          <a:noFill/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축제 전문 내부 인력에 대한 양성 및 중장기 </a:t>
            </a:r>
            <a:r>
              <a:rPr kumimoji="0" lang="ko-KR" altLang="en-US" sz="1300" b="1" kern="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로드맵</a:t>
            </a: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개발</a:t>
            </a:r>
            <a:endParaRPr kumimoji="0" lang="en-US" altLang="ko-KR" sz="1300" b="1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4" name="Rectangle 663"/>
          <p:cNvSpPr>
            <a:spLocks noChangeArrowheads="1"/>
          </p:cNvSpPr>
          <p:nvPr/>
        </p:nvSpPr>
        <p:spPr bwMode="auto">
          <a:xfrm>
            <a:off x="3654251" y="2669907"/>
            <a:ext cx="5835824" cy="658277"/>
          </a:xfrm>
          <a:prstGeom prst="rect">
            <a:avLst/>
          </a:prstGeom>
          <a:noFill/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 특성을 활용한 </a:t>
            </a:r>
            <a:r>
              <a:rPr kumimoji="0" lang="en-US" altLang="ko-KR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Killer Contents </a:t>
            </a: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개발을 통한 차별화</a:t>
            </a:r>
            <a:endParaRPr kumimoji="0" lang="ko-KR" altLang="en-US" sz="1300" b="1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663"/>
          <p:cNvSpPr>
            <a:spLocks noChangeArrowheads="1"/>
          </p:cNvSpPr>
          <p:nvPr/>
        </p:nvSpPr>
        <p:spPr bwMode="auto">
          <a:xfrm>
            <a:off x="3654251" y="3678019"/>
            <a:ext cx="5835824" cy="658277"/>
          </a:xfrm>
          <a:prstGeom prst="rect">
            <a:avLst/>
          </a:prstGeom>
          <a:noFill/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ko-KR" altLang="en-US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인근 관련 지역의 관광 명소와 특산품</a:t>
            </a:r>
            <a:r>
              <a:rPr kumimoji="0" lang="en-US" altLang="ko-KR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특성화 지역</a:t>
            </a:r>
            <a:r>
              <a:rPr kumimoji="0" lang="en-US" altLang="ko-KR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상품 연계 필요</a:t>
            </a:r>
            <a:endParaRPr kumimoji="0" lang="ko-KR" altLang="en-US" sz="1300" b="1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Rectangle 663"/>
          <p:cNvSpPr>
            <a:spLocks noChangeArrowheads="1"/>
          </p:cNvSpPr>
          <p:nvPr/>
        </p:nvSpPr>
        <p:spPr bwMode="auto">
          <a:xfrm>
            <a:off x="3654251" y="4629215"/>
            <a:ext cx="5835824" cy="658277"/>
          </a:xfrm>
          <a:prstGeom prst="rect">
            <a:avLst/>
          </a:prstGeom>
          <a:noFill/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계층 별 특성을 고려한 홍보 채널 운영 </a:t>
            </a:r>
            <a:endParaRPr kumimoji="0" lang="en-US" altLang="ko-KR" sz="1300" b="1" kern="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altLang="ko-KR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Palm </a:t>
            </a:r>
            <a:r>
              <a:rPr kumimoji="0" lang="en-US" altLang="ko-KR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tour</a:t>
            </a:r>
            <a:r>
              <a:rPr kumimoji="0" lang="ko-KR" altLang="en-US" sz="1300" b="1" kern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등과 </a:t>
            </a: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같은 방식 도입을 통해 지역</a:t>
            </a:r>
            <a:r>
              <a:rPr kumimoji="0" lang="en-US" altLang="ko-KR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축제 이미지 제고</a:t>
            </a:r>
            <a:endParaRPr kumimoji="0" lang="ko-KR" altLang="en-US" sz="1300" b="1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Rectangle 663"/>
          <p:cNvSpPr>
            <a:spLocks noChangeArrowheads="1"/>
          </p:cNvSpPr>
          <p:nvPr/>
        </p:nvSpPr>
        <p:spPr bwMode="auto">
          <a:xfrm>
            <a:off x="3654251" y="5675426"/>
            <a:ext cx="5835824" cy="658277"/>
          </a:xfrm>
          <a:prstGeom prst="rect">
            <a:avLst/>
          </a:prstGeom>
          <a:noFill/>
          <a:ln w="19050" cap="flat" cmpd="sng" algn="ctr">
            <a:solidFill>
              <a:srgbClr val="006699"/>
            </a:solidFill>
            <a:prstDash val="solid"/>
          </a:ln>
          <a:effectLst/>
        </p:spPr>
        <p:txBody>
          <a:bodyPr lIns="72000" rIns="72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고래 축제 전반에 걸친 </a:t>
            </a:r>
            <a:r>
              <a:rPr kumimoji="0" lang="en-US" altLang="ko-KR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KPI </a:t>
            </a:r>
            <a:r>
              <a:rPr kumimoji="0" lang="ko-KR" altLang="en-US" sz="1300" b="1" kern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개발 및 성과점검 체계 강화</a:t>
            </a:r>
            <a:endParaRPr kumimoji="0" lang="ko-KR" altLang="en-US" sz="1300" b="1" kern="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56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0" y="2860348"/>
            <a:ext cx="9906000" cy="928692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bg2"/>
                </a:solidFill>
              </a:rPr>
              <a:t>감사합니다</a:t>
            </a:r>
            <a:r>
              <a:rPr lang="en-US" altLang="ko-KR" b="1" dirty="0" smtClean="0">
                <a:solidFill>
                  <a:schemeClr val="bg2"/>
                </a:solidFill>
              </a:rPr>
              <a:t>.</a:t>
            </a:r>
            <a:endParaRPr lang="ko-KR" altLang="en-US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90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5760639" cy="696913"/>
          </a:xfrm>
        </p:spPr>
        <p:txBody>
          <a:bodyPr/>
          <a:lstStyle/>
          <a:p>
            <a:r>
              <a:rPr lang="en-US" altLang="ko-KR" dirty="0" smtClean="0"/>
              <a:t>1</a:t>
            </a:r>
            <a:r>
              <a:rPr lang="en-US" altLang="ko-KR" smtClean="0"/>
              <a:t>. </a:t>
            </a:r>
            <a:r>
              <a:rPr lang="ko-KR" altLang="en-US" dirty="0" smtClean="0"/>
              <a:t>조사개요 </a:t>
            </a:r>
            <a:r>
              <a:rPr lang="ko-KR" altLang="en-US" dirty="0"/>
              <a:t>및 절차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205346" cy="806437"/>
          </a:xfrm>
        </p:spPr>
        <p:txBody>
          <a:bodyPr anchor="t"/>
          <a:lstStyle/>
          <a:p>
            <a:pPr algn="just">
              <a:lnSpc>
                <a:spcPct val="100000"/>
              </a:lnSpc>
            </a:pPr>
            <a:r>
              <a:rPr lang="ko-KR" altLang="en-US" sz="1300" b="1" dirty="0" smtClean="0"/>
              <a:t>금년도 울산고래축제 평가는 지난 </a:t>
            </a:r>
            <a:r>
              <a:rPr lang="en-US" altLang="ko-KR" sz="1300" b="1" dirty="0" smtClean="0"/>
              <a:t>7</a:t>
            </a:r>
            <a:r>
              <a:rPr lang="ko-KR" altLang="en-US" sz="1300" b="1" dirty="0"/>
              <a:t>월 </a:t>
            </a:r>
            <a:r>
              <a:rPr lang="en-US" altLang="ko-KR" sz="1300" b="1" dirty="0"/>
              <a:t>5</a:t>
            </a:r>
            <a:r>
              <a:rPr lang="ko-KR" altLang="en-US" sz="1300" b="1" dirty="0"/>
              <a:t>일</a:t>
            </a:r>
            <a:r>
              <a:rPr lang="en-US" altLang="ko-KR" sz="1300" b="1" dirty="0"/>
              <a:t>(</a:t>
            </a:r>
            <a:r>
              <a:rPr lang="ko-KR" altLang="en-US" sz="1300" b="1" dirty="0"/>
              <a:t>목</a:t>
            </a:r>
            <a:r>
              <a:rPr lang="en-US" altLang="ko-KR" sz="1300" b="1" dirty="0"/>
              <a:t>)</a:t>
            </a:r>
            <a:r>
              <a:rPr lang="ko-KR" altLang="en-US" sz="1300" b="1" dirty="0"/>
              <a:t>부터 </a:t>
            </a:r>
            <a:r>
              <a:rPr lang="en-US" altLang="ko-KR" sz="1300" b="1" dirty="0"/>
              <a:t>7</a:t>
            </a:r>
            <a:r>
              <a:rPr lang="ko-KR" altLang="en-US" sz="1300" b="1" dirty="0"/>
              <a:t>월 </a:t>
            </a:r>
            <a:r>
              <a:rPr lang="en-US" altLang="ko-KR" sz="1300" b="1" dirty="0"/>
              <a:t>8</a:t>
            </a:r>
            <a:r>
              <a:rPr lang="ko-KR" altLang="en-US" sz="1300" b="1" dirty="0"/>
              <a:t>일</a:t>
            </a:r>
            <a:r>
              <a:rPr lang="en-US" altLang="ko-KR" sz="1300" b="1" dirty="0"/>
              <a:t>(</a:t>
            </a:r>
            <a:r>
              <a:rPr lang="ko-KR" altLang="en-US" sz="1300" b="1" dirty="0"/>
              <a:t>일</a:t>
            </a:r>
            <a:r>
              <a:rPr lang="en-US" altLang="ko-KR" sz="1300" b="1" dirty="0"/>
              <a:t>)</a:t>
            </a:r>
            <a:r>
              <a:rPr lang="ko-KR" altLang="en-US" sz="1300" b="1" dirty="0"/>
              <a:t>까지 </a:t>
            </a:r>
            <a:r>
              <a:rPr lang="en-US" altLang="ko-KR" sz="1300" b="1" dirty="0"/>
              <a:t>4</a:t>
            </a:r>
            <a:r>
              <a:rPr lang="ko-KR" altLang="en-US" sz="1300" b="1" dirty="0"/>
              <a:t>일간 </a:t>
            </a:r>
            <a:r>
              <a:rPr lang="ko-KR" altLang="en-US" sz="1300" b="1" dirty="0" smtClean="0"/>
              <a:t>축제를 방문한 </a:t>
            </a:r>
            <a:r>
              <a:rPr lang="en-US" altLang="ko-KR" sz="1300" b="1" dirty="0" smtClean="0"/>
              <a:t>496</a:t>
            </a:r>
            <a:r>
              <a:rPr lang="ko-KR" altLang="en-US" sz="1300" b="1" dirty="0" smtClean="0"/>
              <a:t>명의 방문객을 대상으로 이뤄졌으며</a:t>
            </a:r>
            <a:r>
              <a:rPr lang="en-US" altLang="ko-KR" sz="1300" b="1" dirty="0" smtClean="0"/>
              <a:t>, </a:t>
            </a:r>
            <a:r>
              <a:rPr lang="ko-KR" altLang="en-US" sz="1300" b="1" dirty="0" smtClean="0"/>
              <a:t>설문지 개발 및 </a:t>
            </a:r>
            <a:r>
              <a:rPr lang="ko-KR" altLang="en-US" sz="1300" b="1" dirty="0" err="1" smtClean="0"/>
              <a:t>면접원</a:t>
            </a:r>
            <a:r>
              <a:rPr lang="ko-KR" altLang="en-US" sz="1300" b="1" dirty="0" smtClean="0"/>
              <a:t> 선정</a:t>
            </a:r>
            <a:r>
              <a:rPr lang="en-US" altLang="ko-KR" sz="1300" b="1" dirty="0" smtClean="0"/>
              <a:t>/</a:t>
            </a:r>
            <a:r>
              <a:rPr lang="ko-KR" altLang="en-US" sz="1300" b="1" dirty="0" smtClean="0"/>
              <a:t>교육</a:t>
            </a:r>
            <a:r>
              <a:rPr lang="en-US" altLang="ko-KR" sz="1300" b="1" dirty="0" smtClean="0"/>
              <a:t>, </a:t>
            </a:r>
            <a:r>
              <a:rPr lang="ko-KR" altLang="en-US" sz="1300" b="1" dirty="0" smtClean="0"/>
              <a:t>데이터 검증 및 분석 등의 절차를 거쳐 진행되었습니다</a:t>
            </a:r>
            <a:r>
              <a:rPr lang="en-US" altLang="ko-KR" sz="1300" b="1" dirty="0" smtClean="0"/>
              <a:t>.</a:t>
            </a:r>
            <a:endParaRPr lang="en-US" altLang="ko-KR" sz="1300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305294"/>
              </p:ext>
            </p:extLst>
          </p:nvPr>
        </p:nvGraphicFramePr>
        <p:xfrm>
          <a:off x="423558" y="1989139"/>
          <a:ext cx="4241410" cy="4535485"/>
        </p:xfrm>
        <a:graphic>
          <a:graphicData uri="http://schemas.openxmlformats.org/drawingml/2006/table">
            <a:tbl>
              <a:tblPr/>
              <a:tblGrid>
                <a:gridCol w="929042"/>
                <a:gridCol w="3312368"/>
              </a:tblGrid>
              <a:tr h="583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 분</a:t>
                      </a:r>
                      <a:endParaRPr lang="ko-KR" altLang="en-US" sz="1300" kern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용 </a:t>
                      </a:r>
                      <a:endParaRPr lang="ko-KR" altLang="en-US" sz="1300" kern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6946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19191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모집단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 2018 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울산고래축제 방문객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19191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조사대상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축제방문객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관광객 및 울산지역주민 등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19191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조사기간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 2018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~ 7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en-US" altLang="ko-KR" sz="1200" kern="0" spc="-2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 4</a:t>
                      </a:r>
                      <a:r>
                        <a:rPr lang="ko-KR" altLang="en-US" sz="1200" kern="0" spc="-2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</a:t>
                      </a:r>
                      <a:endParaRPr lang="ko-KR" altLang="en-US" sz="1200" kern="0" spc="-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19191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표본크기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전체 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496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19191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조사방법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개별면접조사 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Face-To-Face</a:t>
                      </a:r>
                      <a:r>
                        <a:rPr lang="en-US" sz="1200" kern="0" spc="-2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2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 </a:t>
                      </a:r>
                      <a:r>
                        <a:rPr lang="ko-KR" altLang="en-US" sz="1200" kern="0" spc="-2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자기기입식</a:t>
                      </a:r>
                      <a:r>
                        <a:rPr lang="ko-KR" altLang="en-US" sz="1200" kern="0" spc="-2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설문조사</a:t>
                      </a:r>
                      <a:endParaRPr lang="en-US" altLang="ko-KR" sz="1200" kern="0" spc="-2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70113" y="22447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70113" y="20288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70113" y="20288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024439" y="2342777"/>
            <a:ext cx="1376361" cy="573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설문지 개발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AAD46A53-1981-4515-AEB4-75407C089142}"/>
              </a:ext>
            </a:extLst>
          </p:cNvPr>
          <p:cNvSpPr/>
          <p:nvPr/>
        </p:nvSpPr>
        <p:spPr>
          <a:xfrm>
            <a:off x="6474664" y="2337676"/>
            <a:ext cx="3158286" cy="56859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축제운영 성과의 </a:t>
            </a:r>
            <a:r>
              <a:rPr lang="ko-KR" altLang="en-US" sz="105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의미있는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결과도출과 재단 요구사항에 대해 종합적으로 검토하여 최종 설문항목을 확정 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5024439" y="3035884"/>
            <a:ext cx="1376361" cy="573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면접원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선정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AAD46A53-1981-4515-AEB4-75407C089142}"/>
              </a:ext>
            </a:extLst>
          </p:cNvPr>
          <p:cNvSpPr/>
          <p:nvPr/>
        </p:nvSpPr>
        <p:spPr>
          <a:xfrm>
            <a:off x="6474664" y="3032688"/>
            <a:ext cx="3158286" cy="56859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축제 및 만족도 등 리서치 전문가 중심 면접조사원 선발</a:t>
            </a:r>
          </a:p>
        </p:txBody>
      </p:sp>
      <p:sp>
        <p:nvSpPr>
          <p:cNvPr id="33" name="직사각형 32"/>
          <p:cNvSpPr/>
          <p:nvPr/>
        </p:nvSpPr>
        <p:spPr bwMode="auto">
          <a:xfrm>
            <a:off x="5024439" y="3728991"/>
            <a:ext cx="1376361" cy="573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면접원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교육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AAD46A53-1981-4515-AEB4-75407C089142}"/>
              </a:ext>
            </a:extLst>
          </p:cNvPr>
          <p:cNvSpPr/>
          <p:nvPr/>
        </p:nvSpPr>
        <p:spPr>
          <a:xfrm>
            <a:off x="6474664" y="3727700"/>
            <a:ext cx="3158286" cy="56859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조사내용과 방법에 대한 사전교육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비표본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오차를 최소화하고 조사과정 표준화를 도모</a:t>
            </a:r>
          </a:p>
        </p:txBody>
      </p:sp>
      <p:sp>
        <p:nvSpPr>
          <p:cNvPr id="35" name="직사각형 34"/>
          <p:cNvSpPr/>
          <p:nvPr/>
        </p:nvSpPr>
        <p:spPr bwMode="auto">
          <a:xfrm>
            <a:off x="5024439" y="4422098"/>
            <a:ext cx="1376361" cy="573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면접원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통제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AAD46A53-1981-4515-AEB4-75407C089142}"/>
              </a:ext>
            </a:extLst>
          </p:cNvPr>
          <p:cNvSpPr/>
          <p:nvPr/>
        </p:nvSpPr>
        <p:spPr>
          <a:xfrm>
            <a:off x="6474664" y="4422712"/>
            <a:ext cx="3158286" cy="56859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축제 설문조사 운영부스를 설치하여 설문을 실시하여 응답자의 의견을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수렴함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신뢰성 확보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7" name="직사각형 36"/>
          <p:cNvSpPr/>
          <p:nvPr/>
        </p:nvSpPr>
        <p:spPr bwMode="auto">
          <a:xfrm>
            <a:off x="5024439" y="5115205"/>
            <a:ext cx="1376361" cy="573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검증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AAD46A53-1981-4515-AEB4-75407C089142}"/>
              </a:ext>
            </a:extLst>
          </p:cNvPr>
          <p:cNvSpPr/>
          <p:nvPr/>
        </p:nvSpPr>
        <p:spPr>
          <a:xfrm>
            <a:off x="6474664" y="5117724"/>
            <a:ext cx="3158286" cy="56859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회수된 설문지를 토대로 담당 연구원의 검토를 거쳐 활용 불가능 설문지는 분석에서 제외</a:t>
            </a:r>
          </a:p>
        </p:txBody>
      </p:sp>
      <p:sp>
        <p:nvSpPr>
          <p:cNvPr id="39" name="직사각형 38"/>
          <p:cNvSpPr/>
          <p:nvPr/>
        </p:nvSpPr>
        <p:spPr bwMode="auto">
          <a:xfrm>
            <a:off x="5024439" y="5808314"/>
            <a:ext cx="1376361" cy="573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분석결과 도출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AAD46A53-1981-4515-AEB4-75407C089142}"/>
              </a:ext>
            </a:extLst>
          </p:cNvPr>
          <p:cNvSpPr/>
          <p:nvPr/>
        </p:nvSpPr>
        <p:spPr>
          <a:xfrm>
            <a:off x="6474664" y="5812738"/>
            <a:ext cx="3158286" cy="56859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정제된 데이터를 토대로 축제운영 성과분석을 위한 분석을 실시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" name="직선 화살표 연결선 8"/>
          <p:cNvCxnSpPr>
            <a:stCxn id="18" idx="2"/>
            <a:endCxn id="31" idx="0"/>
          </p:cNvCxnSpPr>
          <p:nvPr/>
        </p:nvCxnSpPr>
        <p:spPr bwMode="auto">
          <a:xfrm>
            <a:off x="5712620" y="2915790"/>
            <a:ext cx="0" cy="12009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직선 화살표 연결선 41"/>
          <p:cNvCxnSpPr>
            <a:stCxn id="31" idx="2"/>
            <a:endCxn id="33" idx="0"/>
          </p:cNvCxnSpPr>
          <p:nvPr/>
        </p:nvCxnSpPr>
        <p:spPr bwMode="auto">
          <a:xfrm>
            <a:off x="5712620" y="3608897"/>
            <a:ext cx="0" cy="12009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직선 화살표 연결선 44"/>
          <p:cNvCxnSpPr>
            <a:stCxn id="33" idx="2"/>
            <a:endCxn id="35" idx="0"/>
          </p:cNvCxnSpPr>
          <p:nvPr/>
        </p:nvCxnSpPr>
        <p:spPr bwMode="auto">
          <a:xfrm>
            <a:off x="5712620" y="4302004"/>
            <a:ext cx="0" cy="12009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직선 화살표 연결선 47"/>
          <p:cNvCxnSpPr>
            <a:stCxn id="35" idx="2"/>
            <a:endCxn id="37" idx="0"/>
          </p:cNvCxnSpPr>
          <p:nvPr/>
        </p:nvCxnSpPr>
        <p:spPr bwMode="auto">
          <a:xfrm>
            <a:off x="5712620" y="4995111"/>
            <a:ext cx="0" cy="12009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직선 화살표 연결선 50"/>
          <p:cNvCxnSpPr>
            <a:stCxn id="37" idx="2"/>
            <a:endCxn id="39" idx="0"/>
          </p:cNvCxnSpPr>
          <p:nvPr/>
        </p:nvCxnSpPr>
        <p:spPr bwMode="auto">
          <a:xfrm>
            <a:off x="5712620" y="5688218"/>
            <a:ext cx="0" cy="12009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4" name="TextBox 28"/>
          <p:cNvSpPr txBox="1"/>
          <p:nvPr/>
        </p:nvSpPr>
        <p:spPr>
          <a:xfrm>
            <a:off x="6368058" y="1912476"/>
            <a:ext cx="16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1" u="sng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진행 프로세스</a:t>
            </a:r>
            <a:endParaRPr lang="ko-KR" altLang="en-US" sz="1400" b="1" u="sng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TextBox 28"/>
          <p:cNvSpPr txBox="1"/>
          <p:nvPr/>
        </p:nvSpPr>
        <p:spPr>
          <a:xfrm>
            <a:off x="1530524" y="1643494"/>
            <a:ext cx="16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조사설계 요약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4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AutoShape 38"/>
          <p:cNvSpPr>
            <a:spLocks noChangeArrowheads="1"/>
          </p:cNvSpPr>
          <p:nvPr/>
        </p:nvSpPr>
        <p:spPr bwMode="auto">
          <a:xfrm rot="5400000" flipV="1">
            <a:off x="2487875" y="4145227"/>
            <a:ext cx="4566101" cy="192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43 w 21600"/>
              <a:gd name="T13" fmla="*/ 3145 h 21600"/>
              <a:gd name="T14" fmla="*/ 18457 w 21600"/>
              <a:gd name="T15" fmla="*/ 184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683" y="21600"/>
                </a:lnTo>
                <a:lnTo>
                  <a:pt x="1891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12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5760639" cy="696913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주요 조사결과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전년대비 변경사항</a:t>
            </a:r>
            <a:endParaRPr lang="ko-KR" alt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205346" cy="806437"/>
          </a:xfrm>
        </p:spPr>
        <p:txBody>
          <a:bodyPr anchor="t"/>
          <a:lstStyle/>
          <a:p>
            <a:pPr algn="just">
              <a:lnSpc>
                <a:spcPct val="100000"/>
              </a:lnSpc>
            </a:pPr>
            <a:r>
              <a:rPr lang="ko-KR" altLang="en-US" sz="1300" b="1" dirty="0" smtClean="0"/>
              <a:t>신규 설문 문항 추가</a:t>
            </a:r>
            <a:r>
              <a:rPr lang="en-US" altLang="ko-KR" sz="1300" b="1" dirty="0" smtClean="0"/>
              <a:t>, </a:t>
            </a:r>
            <a:r>
              <a:rPr lang="ko-KR" altLang="en-US" sz="1300" b="1" dirty="0" smtClean="0"/>
              <a:t>응답자 수 확대</a:t>
            </a:r>
            <a:r>
              <a:rPr lang="en-US" altLang="ko-KR" sz="1300" b="1" dirty="0" smtClean="0"/>
              <a:t>, </a:t>
            </a:r>
            <a:r>
              <a:rPr lang="ko-KR" altLang="en-US" sz="1300" b="1" dirty="0" smtClean="0"/>
              <a:t>청년층 조사 비중 확대 등을 통해 성과평가 추진의 </a:t>
            </a:r>
            <a:r>
              <a:rPr lang="ko-KR" altLang="en-US" sz="1300" b="1" dirty="0" err="1" smtClean="0"/>
              <a:t>효과성을</a:t>
            </a:r>
            <a:r>
              <a:rPr lang="ko-KR" altLang="en-US" sz="1300" b="1" dirty="0" smtClean="0"/>
              <a:t> 증대하였습니다</a:t>
            </a:r>
            <a:r>
              <a:rPr lang="en-US" altLang="ko-KR" sz="1300" b="1" dirty="0" smtClean="0"/>
              <a:t>.</a:t>
            </a:r>
            <a:endParaRPr lang="en-US" altLang="ko-KR" sz="13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70113" y="20288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16495" y="1992088"/>
            <a:ext cx="4465067" cy="1036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과거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점수에 대한 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Tracking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변화를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위해 일부 항목은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유지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재단의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의견과 분석결과의 유의미성을 도출하기 위해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신규 항목을 추가하여 조사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804987"/>
              </p:ext>
            </p:extLst>
          </p:nvPr>
        </p:nvGraphicFramePr>
        <p:xfrm>
          <a:off x="5390933" y="1977837"/>
          <a:ext cx="4258446" cy="1072796"/>
        </p:xfrm>
        <a:graphic>
          <a:graphicData uri="http://schemas.openxmlformats.org/drawingml/2006/table">
            <a:tbl>
              <a:tblPr/>
              <a:tblGrid>
                <a:gridCol w="1950711"/>
                <a:gridCol w="2307735"/>
              </a:tblGrid>
              <a:tr h="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endParaRPr lang="en-US" sz="1050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endParaRPr lang="en-US" sz="1050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응답자 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</a:t>
                      </a:r>
                      <a:r>
                        <a:rPr lang="en-US" altLang="ko-KR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방문객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행동 특성</a:t>
                      </a:r>
                      <a:endParaRPr lang="ko-KR" altLang="en-US" sz="900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문화관광축제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평가공통항목</a:t>
                      </a:r>
                      <a:endParaRPr lang="ko-KR" altLang="en-US" sz="900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 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r>
                        <a:rPr lang="en-US" altLang="ko-KR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소비지출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현황</a:t>
                      </a:r>
                      <a:endParaRPr lang="ko-KR" altLang="en-US" sz="900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응답자 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</a:t>
                      </a:r>
                      <a:r>
                        <a:rPr lang="en-US" altLang="ko-KR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방문객 행동 특성</a:t>
                      </a:r>
                      <a:endParaRPr lang="ko-KR" altLang="en-US" sz="900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</a:t>
                      </a:r>
                      <a:r>
                        <a:rPr lang="en-US" altLang="ko-KR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 </a:t>
                      </a:r>
                      <a:r>
                        <a:rPr lang="ko-KR" altLang="en-US" sz="900" b="1" u="sng" kern="0" spc="0" dirty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주최기관 인지 </a:t>
                      </a:r>
                      <a:r>
                        <a:rPr lang="ko-KR" altLang="en-US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여부</a:t>
                      </a:r>
                      <a:endParaRPr lang="ko-KR" altLang="en-US" sz="900" u="sng" kern="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</a:t>
                      </a:r>
                      <a:r>
                        <a:rPr lang="en-US" altLang="ko-KR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 이미지</a:t>
                      </a:r>
                      <a:endParaRPr lang="ko-KR" altLang="en-US" sz="900" u="sng" kern="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</a:t>
                      </a:r>
                      <a:r>
                        <a:rPr lang="en-US" altLang="ko-KR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="1" u="sng" kern="0" spc="0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과거 </a:t>
                      </a:r>
                      <a:r>
                        <a:rPr lang="ko-KR" altLang="en-US" sz="900" b="1" u="sng" kern="0" spc="0" dirty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 대비 변화 정도 인지</a:t>
                      </a:r>
                      <a:endParaRPr lang="ko-KR" altLang="en-US" sz="900" u="sng" kern="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문화관광축제 평가공통항목</a:t>
                      </a:r>
                      <a:endParaRPr lang="ko-KR" altLang="en-US" sz="900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 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r>
                        <a:rPr lang="en-US" altLang="ko-KR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소비지출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현황</a:t>
                      </a:r>
                      <a:endParaRPr lang="ko-KR" altLang="en-US" sz="900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직사각형 42"/>
          <p:cNvSpPr/>
          <p:nvPr/>
        </p:nvSpPr>
        <p:spPr bwMode="auto">
          <a:xfrm>
            <a:off x="415925" y="1692809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Alteration 1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416496" y="3212976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Alteration 2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415924" y="4798678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Alteration 3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90933" y="3889623"/>
            <a:ext cx="291137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/>
            <a:r>
              <a:rPr lang="ko-KR" altLang="en-US" sz="1300" b="1" u="sng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전년대비 </a:t>
            </a:r>
            <a:r>
              <a:rPr lang="ko-KR" altLang="en-US" sz="13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sz="13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3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 확대하여 조사 진행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862021" y="220486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☞</a:t>
            </a:r>
            <a:endParaRPr lang="ko-KR" altLang="en-US" sz="2400" b="1" dirty="0"/>
          </a:p>
        </p:txBody>
      </p:sp>
      <p:sp>
        <p:nvSpPr>
          <p:cNvPr id="61" name="직사각형 60"/>
          <p:cNvSpPr/>
          <p:nvPr/>
        </p:nvSpPr>
        <p:spPr>
          <a:xfrm>
            <a:off x="416496" y="3506405"/>
            <a:ext cx="4465067" cy="9233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조사의 신뢰성 및 대표성 확보를 위한 전체 샘플 확대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862021" y="371703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☞</a:t>
            </a:r>
            <a:endParaRPr lang="ko-KR" altLang="en-US" sz="2400" b="1" dirty="0"/>
          </a:p>
        </p:txBody>
      </p:sp>
      <p:sp>
        <p:nvSpPr>
          <p:cNvPr id="64" name="직사각형 63"/>
          <p:cNvSpPr/>
          <p:nvPr/>
        </p:nvSpPr>
        <p:spPr>
          <a:xfrm>
            <a:off x="416496" y="5085184"/>
            <a:ext cx="4465067" cy="11632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축제 주제와 연계한 청년층 조사 샘플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확대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390933" y="5426988"/>
            <a:ext cx="41008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1"/>
            <a:r>
              <a:rPr lang="ko-KR" altLang="en-US" sz="13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청년의 꿈이라는 주제와 부합하는 청년층 조사 확대 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4862021" y="525439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☞</a:t>
            </a:r>
            <a:endParaRPr lang="ko-KR" altLang="en-US" sz="2400" b="1" dirty="0"/>
          </a:p>
        </p:txBody>
      </p:sp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9307081"/>
              </p:ext>
            </p:extLst>
          </p:nvPr>
        </p:nvGraphicFramePr>
        <p:xfrm>
          <a:off x="488504" y="5501786"/>
          <a:ext cx="4104456" cy="607026"/>
        </p:xfrm>
        <a:graphic>
          <a:graphicData uri="http://schemas.openxmlformats.org/drawingml/2006/table">
            <a:tbl>
              <a:tblPr/>
              <a:tblGrid>
                <a:gridCol w="940085"/>
                <a:gridCol w="940085"/>
                <a:gridCol w="1112143"/>
                <a:gridCol w="1112143"/>
              </a:tblGrid>
              <a:tr h="197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endParaRPr 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endParaRPr 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전년대비</a:t>
                      </a:r>
                      <a:endParaRPr 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97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청년층</a:t>
                      </a:r>
                      <a:endParaRPr lang="ko-KR" alt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34.8%</a:t>
                      </a:r>
                      <a:endParaRPr lang="ko-KR" alt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43.8%</a:t>
                      </a: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▲ 9%</a:t>
                      </a:r>
                      <a:endParaRPr lang="ko-KR" altLang="en-US" sz="1050" b="1" i="0" u="none" strike="noStrike" kern="120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중장년층</a:t>
                      </a:r>
                      <a:endParaRPr lang="ko-KR" alt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65.2%</a:t>
                      </a:r>
                      <a:endParaRPr lang="ko-KR" altLang="en-US" sz="900" b="1" kern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56.2%</a:t>
                      </a:r>
                      <a:endParaRPr lang="ko-KR" alt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▼ 9%</a:t>
                      </a:r>
                      <a:endParaRPr lang="ko-KR" altLang="en-US" sz="1050" b="1" i="0" u="none" strike="noStrike" kern="120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5556733"/>
              </p:ext>
            </p:extLst>
          </p:nvPr>
        </p:nvGraphicFramePr>
        <p:xfrm>
          <a:off x="488504" y="3924589"/>
          <a:ext cx="4104456" cy="427278"/>
        </p:xfrm>
        <a:graphic>
          <a:graphicData uri="http://schemas.openxmlformats.org/drawingml/2006/table">
            <a:tbl>
              <a:tblPr/>
              <a:tblGrid>
                <a:gridCol w="940085"/>
                <a:gridCol w="940085"/>
                <a:gridCol w="1112143"/>
                <a:gridCol w="1112143"/>
              </a:tblGrid>
              <a:tr h="2136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endParaRPr 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endParaRPr 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전년대비</a:t>
                      </a:r>
                      <a:endParaRPr 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136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 응답자 수</a:t>
                      </a:r>
                      <a:endParaRPr lang="ko-KR" alt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256</a:t>
                      </a:r>
                      <a:r>
                        <a:rPr lang="ko-KR" altLang="en-US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900" b="1" kern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496</a:t>
                      </a:r>
                      <a:r>
                        <a:rPr lang="ko-KR" altLang="en-US" sz="9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900" b="1" kern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▲ 240</a:t>
                      </a:r>
                      <a:r>
                        <a:rPr lang="ko-KR" altLang="en-US" sz="105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endParaRPr lang="ko-KR" altLang="en-US" sz="1050" b="1" i="0" u="none" strike="noStrike" kern="120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4908" marR="44908" marT="22454" marB="224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699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5760639" cy="696913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주요 조사결과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응답자 특성</a:t>
            </a:r>
            <a:endParaRPr lang="ko-KR" alt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205346" cy="806437"/>
          </a:xfrm>
        </p:spPr>
        <p:txBody>
          <a:bodyPr anchor="t"/>
          <a:lstStyle/>
          <a:p>
            <a:pPr algn="just">
              <a:lnSpc>
                <a:spcPct val="100000"/>
              </a:lnSpc>
            </a:pPr>
            <a:r>
              <a:rPr lang="ko-KR" altLang="en-US" sz="1300" b="1" dirty="0" smtClean="0"/>
              <a:t>금년도 설문 응답자 특성은 아래와 같습니다</a:t>
            </a:r>
            <a:r>
              <a:rPr lang="en-US" altLang="ko-KR" sz="1300" b="1" dirty="0" smtClean="0"/>
              <a:t>.</a:t>
            </a:r>
            <a:endParaRPr lang="en-US" altLang="ko-KR" sz="13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01838" y="3390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97075" y="33178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415925" y="1692809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성별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416496" y="4141081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거주지별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5016799" y="1700808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연령대별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16497" y="4427587"/>
            <a:ext cx="4465067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025008" y="1988840"/>
            <a:ext cx="4680967" cy="4526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16496" y="1988840"/>
            <a:ext cx="4465067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2670588"/>
              </p:ext>
            </p:extLst>
          </p:nvPr>
        </p:nvGraphicFramePr>
        <p:xfrm>
          <a:off x="632520" y="2904939"/>
          <a:ext cx="4110932" cy="956109"/>
        </p:xfrm>
        <a:graphic>
          <a:graphicData uri="http://schemas.openxmlformats.org/drawingml/2006/table">
            <a:tbl>
              <a:tblPr/>
              <a:tblGrid>
                <a:gridCol w="1027733"/>
                <a:gridCol w="1027733"/>
                <a:gridCol w="1027733"/>
                <a:gridCol w="1027733"/>
              </a:tblGrid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 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전년 대비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 자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</a:t>
                      </a:r>
                      <a:endParaRPr lang="ko-KR" alt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 자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▼ </a:t>
                      </a:r>
                      <a:r>
                        <a:rPr lang="en-US" altLang="ko-KR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</a:t>
                      </a:r>
                      <a:endParaRPr lang="ko-KR" altLang="en-US" sz="105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7643818"/>
              </p:ext>
            </p:extLst>
          </p:nvPr>
        </p:nvGraphicFramePr>
        <p:xfrm>
          <a:off x="632520" y="5425641"/>
          <a:ext cx="4107980" cy="956109"/>
        </p:xfrm>
        <a:graphic>
          <a:graphicData uri="http://schemas.openxmlformats.org/drawingml/2006/table">
            <a:tbl>
              <a:tblPr/>
              <a:tblGrid>
                <a:gridCol w="1026995"/>
                <a:gridCol w="1026995"/>
                <a:gridCol w="1026995"/>
                <a:gridCol w="1026995"/>
              </a:tblGrid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전년 대비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울산시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79.6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9.4</a:t>
                      </a:r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외부거주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▼ </a:t>
                      </a:r>
                      <a:r>
                        <a:rPr lang="en-US" altLang="ko-KR" sz="11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9.4</a:t>
                      </a:r>
                      <a:endParaRPr lang="ko-KR" altLang="en-US" sz="1100" b="1" i="0" u="none" strike="noStrike" kern="1200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 bwMode="auto">
          <a:xfrm>
            <a:off x="3653332" y="2598812"/>
            <a:ext cx="1155652" cy="3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%</a:t>
            </a:r>
            <a:endParaRPr lang="ko-KR" altLang="en-US" sz="1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3584848" y="5085184"/>
            <a:ext cx="1155652" cy="3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%</a:t>
            </a:r>
            <a:endParaRPr lang="ko-KR" altLang="en-US" sz="1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2995" y="2132856"/>
            <a:ext cx="40461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‘여성’이 전체 응답자 중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59.5%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남성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40.5%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높게 나타났으며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성별 비율은 전년과 거의 유사하게 조사됨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9751" y="4662661"/>
            <a:ext cx="40461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울산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지역주민에 대한 조사비중이 크게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나타남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267474"/>
              </p:ext>
            </p:extLst>
          </p:nvPr>
        </p:nvGraphicFramePr>
        <p:xfrm>
          <a:off x="5241032" y="2727970"/>
          <a:ext cx="4110932" cy="1958327"/>
        </p:xfrm>
        <a:graphic>
          <a:graphicData uri="http://schemas.openxmlformats.org/drawingml/2006/table">
            <a:tbl>
              <a:tblPr/>
              <a:tblGrid>
                <a:gridCol w="1027733"/>
                <a:gridCol w="1027733"/>
                <a:gridCol w="1027733"/>
                <a:gridCol w="1027733"/>
              </a:tblGrid>
              <a:tr h="27976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 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전년 대비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 </a:t>
                      </a:r>
                      <a:r>
                        <a:rPr lang="ko-KR" altLang="en-US" sz="11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0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100" b="1" kern="0" spc="-10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 </a:t>
                      </a:r>
                      <a:r>
                        <a:rPr lang="ko-KR" altLang="en-US" sz="11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0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100" b="1" kern="0" spc="-10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5.8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 </a:t>
                      </a:r>
                      <a:r>
                        <a:rPr lang="ko-KR" altLang="en-US" sz="1100" b="1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28.8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0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100" b="1" kern="0" spc="-10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 </a:t>
                      </a:r>
                      <a:r>
                        <a:rPr lang="ko-KR" altLang="en-US" sz="1100" b="1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31.3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27.1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0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▼ </a:t>
                      </a:r>
                      <a:r>
                        <a:rPr lang="en-US" altLang="ko-KR" sz="1100" b="1" kern="0" spc="-10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100" b="1" kern="0" spc="-1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 </a:t>
                      </a:r>
                      <a:r>
                        <a:rPr lang="ko-KR" altLang="en-US" sz="11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▼ </a:t>
                      </a:r>
                      <a:r>
                        <a:rPr lang="en-US" altLang="ko-KR" sz="1100" b="1" kern="0" spc="-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997075" y="28051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250557" y="2103537"/>
            <a:ext cx="404616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축제 방문객은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 연령층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(28.8%)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가장 많이 방문한 것으로 조사되었으며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다음으로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40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(27.1%), 50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(20.1%)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순으로 나타남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1" name="차트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5228480"/>
              </p:ext>
            </p:extLst>
          </p:nvPr>
        </p:nvGraphicFramePr>
        <p:xfrm>
          <a:off x="5241032" y="4695822"/>
          <a:ext cx="4227339" cy="177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TextBox 51"/>
          <p:cNvSpPr txBox="1"/>
          <p:nvPr/>
        </p:nvSpPr>
        <p:spPr bwMode="auto">
          <a:xfrm>
            <a:off x="8303194" y="2443399"/>
            <a:ext cx="1155652" cy="3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%</a:t>
            </a:r>
            <a:endParaRPr lang="ko-KR" altLang="en-US" sz="1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246318" y="4789619"/>
            <a:ext cx="1155652" cy="3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%</a:t>
            </a:r>
            <a:endParaRPr lang="ko-KR" altLang="en-US" sz="1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68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6408711" cy="696913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주요 조사결과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방문객 행동 특성</a:t>
            </a:r>
            <a:r>
              <a:rPr lang="en-US" altLang="ko-KR" dirty="0" smtClean="0"/>
              <a:t>(1/3)</a:t>
            </a:r>
            <a:endParaRPr lang="ko-KR" alt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205346" cy="806437"/>
          </a:xfrm>
        </p:spPr>
        <p:txBody>
          <a:bodyPr anchor="t"/>
          <a:lstStyle/>
          <a:p>
            <a:pPr algn="just">
              <a:lnSpc>
                <a:spcPct val="100000"/>
              </a:lnSpc>
            </a:pPr>
            <a:r>
              <a:rPr lang="ko-KR" altLang="en-US" sz="1300" b="1" dirty="0" smtClean="0"/>
              <a:t>방문객 행동 특성 결과 방문목적은 </a:t>
            </a:r>
            <a:r>
              <a:rPr lang="en-US" altLang="ko-KR" sz="1300" b="1" dirty="0" smtClean="0"/>
              <a:t>‘</a:t>
            </a:r>
            <a:r>
              <a:rPr lang="ko-KR" altLang="en-US" sz="1300" b="1" dirty="0" smtClean="0"/>
              <a:t>여가생활</a:t>
            </a:r>
            <a:r>
              <a:rPr lang="en-US" altLang="ko-KR" sz="1300" b="1" dirty="0" smtClean="0"/>
              <a:t>’, </a:t>
            </a:r>
            <a:r>
              <a:rPr lang="ko-KR" altLang="en-US" sz="1300" b="1" dirty="0" smtClean="0"/>
              <a:t>동반유형은 </a:t>
            </a:r>
            <a:r>
              <a:rPr lang="en-US" altLang="ko-KR" sz="1300" b="1" dirty="0" smtClean="0"/>
              <a:t>‘</a:t>
            </a:r>
            <a:r>
              <a:rPr lang="ko-KR" altLang="en-US" sz="1300" b="1" dirty="0" smtClean="0"/>
              <a:t>가족</a:t>
            </a:r>
            <a:r>
              <a:rPr lang="en-US" altLang="ko-KR" sz="1300" b="1" dirty="0" smtClean="0"/>
              <a:t>’, </a:t>
            </a:r>
            <a:r>
              <a:rPr lang="ko-KR" altLang="en-US" sz="1300" b="1" dirty="0" smtClean="0"/>
              <a:t>동반인원은 </a:t>
            </a:r>
            <a:r>
              <a:rPr lang="en-US" altLang="ko-KR" sz="1300" b="1" dirty="0" smtClean="0"/>
              <a:t>‘2</a:t>
            </a:r>
            <a:r>
              <a:rPr lang="ko-KR" altLang="en-US" sz="1300" b="1" dirty="0" smtClean="0"/>
              <a:t>명</a:t>
            </a:r>
            <a:r>
              <a:rPr lang="en-US" altLang="ko-KR" sz="1300" b="1" dirty="0" smtClean="0"/>
              <a:t>’, </a:t>
            </a:r>
            <a:r>
              <a:rPr lang="ko-KR" altLang="en-US" sz="1300" b="1" dirty="0" smtClean="0"/>
              <a:t>숙박은 </a:t>
            </a:r>
            <a:r>
              <a:rPr lang="en-US" altLang="ko-KR" sz="1300" b="1" dirty="0" smtClean="0"/>
              <a:t>‘</a:t>
            </a:r>
            <a:r>
              <a:rPr lang="ko-KR" altLang="en-US" sz="1300" b="1" dirty="0" smtClean="0"/>
              <a:t>당일</a:t>
            </a:r>
            <a:r>
              <a:rPr lang="en-US" altLang="ko-KR" sz="1300" b="1" dirty="0" smtClean="0"/>
              <a:t>’</a:t>
            </a:r>
            <a:r>
              <a:rPr lang="ko-KR" altLang="en-US" sz="1300" b="1" dirty="0"/>
              <a:t> </a:t>
            </a:r>
            <a:r>
              <a:rPr lang="ko-KR" altLang="en-US" sz="1300" b="1" dirty="0" smtClean="0"/>
              <a:t>이라는 응답이 가장 높게 나타났습니다</a:t>
            </a:r>
            <a:r>
              <a:rPr lang="en-US" altLang="ko-KR" sz="1300" b="1" dirty="0" smtClean="0"/>
              <a:t>.</a:t>
            </a:r>
            <a:endParaRPr lang="en-US" altLang="ko-KR" sz="13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49600" y="1473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직사각형 23"/>
          <p:cNvSpPr/>
          <p:nvPr/>
        </p:nvSpPr>
        <p:spPr bwMode="auto">
          <a:xfrm>
            <a:off x="415925" y="1692809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방문 목적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16496" y="1988840"/>
            <a:ext cx="4465067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416496" y="4213089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동반 인원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17067" y="4509120"/>
            <a:ext cx="4465067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5207124" y="1691283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동반 유형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207695" y="1987314"/>
            <a:ext cx="4465067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5207695" y="4211563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숙박 여부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208266" y="4507594"/>
            <a:ext cx="4465067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3" name="차트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8330735"/>
              </p:ext>
            </p:extLst>
          </p:nvPr>
        </p:nvGraphicFramePr>
        <p:xfrm>
          <a:off x="560512" y="2085219"/>
          <a:ext cx="3971925" cy="189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차트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9533608"/>
              </p:ext>
            </p:extLst>
          </p:nvPr>
        </p:nvGraphicFramePr>
        <p:xfrm>
          <a:off x="5370958" y="2085219"/>
          <a:ext cx="4249291" cy="194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차트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6995584"/>
              </p:ext>
            </p:extLst>
          </p:nvPr>
        </p:nvGraphicFramePr>
        <p:xfrm>
          <a:off x="560512" y="4653135"/>
          <a:ext cx="4182938" cy="181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차트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0923516"/>
              </p:ext>
            </p:extLst>
          </p:nvPr>
        </p:nvGraphicFramePr>
        <p:xfrm>
          <a:off x="5221189" y="4613498"/>
          <a:ext cx="3848100" cy="187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직사각형 1"/>
          <p:cNvSpPr/>
          <p:nvPr/>
        </p:nvSpPr>
        <p:spPr bwMode="auto">
          <a:xfrm>
            <a:off x="2667000" y="2428875"/>
            <a:ext cx="1657350" cy="2190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200" dirty="0" smtClean="0">
              <a:latin typeface="+mn-ea"/>
              <a:ea typeface="+mn-ea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2648744" y="5442173"/>
            <a:ext cx="1657350" cy="2190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200" dirty="0" smtClean="0">
              <a:latin typeface="+mn-ea"/>
              <a:ea typeface="+mn-ea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7645871" y="2290762"/>
            <a:ext cx="1657350" cy="2190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200" dirty="0" smtClean="0">
              <a:latin typeface="+mn-ea"/>
              <a:ea typeface="+mn-ea"/>
            </a:endParaRPr>
          </a:p>
        </p:txBody>
      </p:sp>
      <p:sp>
        <p:nvSpPr>
          <p:cNvPr id="55" name="직사각형 54"/>
          <p:cNvSpPr/>
          <p:nvPr/>
        </p:nvSpPr>
        <p:spPr bwMode="auto">
          <a:xfrm>
            <a:off x="7689304" y="5248250"/>
            <a:ext cx="1657350" cy="2190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200" dirty="0" smtClean="0">
              <a:latin typeface="+mn-ea"/>
              <a:ea typeface="+mn-ea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344488" y="1954932"/>
            <a:ext cx="1155652" cy="3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%</a:t>
            </a:r>
            <a:endParaRPr lang="ko-KR" altLang="en-US" sz="105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54013" y="4516971"/>
            <a:ext cx="1155652" cy="3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%</a:t>
            </a:r>
            <a:endParaRPr lang="ko-KR" altLang="en-US" sz="105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5169024" y="1969790"/>
            <a:ext cx="1155652" cy="3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%</a:t>
            </a:r>
            <a:endParaRPr lang="ko-KR" altLang="en-US" sz="105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5178549" y="4531829"/>
            <a:ext cx="1155652" cy="3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05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%</a:t>
            </a:r>
            <a:endParaRPr lang="ko-KR" altLang="en-US" sz="105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4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205346" cy="806437"/>
          </a:xfrm>
        </p:spPr>
        <p:txBody>
          <a:bodyPr anchor="t"/>
          <a:lstStyle/>
          <a:p>
            <a:pPr algn="just">
              <a:lnSpc>
                <a:spcPct val="100000"/>
              </a:lnSpc>
            </a:pPr>
            <a:r>
              <a:rPr lang="ko-KR" altLang="en-US" sz="1300" b="1" dirty="0" smtClean="0"/>
              <a:t>방문 경험의 경우 처음 방문자 </a:t>
            </a:r>
            <a:r>
              <a:rPr lang="en-US" altLang="ko-KR" sz="1300" b="1" dirty="0" smtClean="0"/>
              <a:t>56.6%, </a:t>
            </a:r>
            <a:r>
              <a:rPr lang="ko-KR" altLang="en-US" sz="1300" b="1" dirty="0" err="1" smtClean="0"/>
              <a:t>재방문자</a:t>
            </a:r>
            <a:r>
              <a:rPr lang="ko-KR" altLang="en-US" sz="1300" b="1" dirty="0" smtClean="0"/>
              <a:t> </a:t>
            </a:r>
            <a:r>
              <a:rPr lang="en-US" altLang="ko-KR" sz="1300" b="1" dirty="0" smtClean="0"/>
              <a:t>43.4%</a:t>
            </a:r>
            <a:r>
              <a:rPr lang="ko-KR" altLang="en-US" sz="1300" b="1" dirty="0" smtClean="0"/>
              <a:t>로 조사되었습니다</a:t>
            </a:r>
            <a:r>
              <a:rPr lang="en-US" altLang="ko-KR" sz="1300" b="1" dirty="0" smtClean="0"/>
              <a:t>. </a:t>
            </a:r>
            <a:r>
              <a:rPr lang="ko-KR" altLang="en-US" sz="1300" b="1" dirty="0" err="1" smtClean="0"/>
              <a:t>재방문자</a:t>
            </a:r>
            <a:r>
              <a:rPr lang="ko-KR" altLang="en-US" sz="1300" b="1" dirty="0" smtClean="0"/>
              <a:t> 대상 축제 변화인지</a:t>
            </a:r>
            <a:r>
              <a:rPr lang="en-US" altLang="ko-KR" sz="1300" b="1" dirty="0" smtClean="0"/>
              <a:t>, </a:t>
            </a:r>
            <a:r>
              <a:rPr lang="ko-KR" altLang="en-US" sz="1300" b="1" dirty="0" smtClean="0"/>
              <a:t>변화인지 주요원인</a:t>
            </a:r>
            <a:r>
              <a:rPr lang="en-US" altLang="ko-KR" sz="1300" b="1" dirty="0" smtClean="0"/>
              <a:t>, </a:t>
            </a:r>
            <a:r>
              <a:rPr lang="ko-KR" altLang="en-US" sz="1300" b="1" dirty="0" smtClean="0"/>
              <a:t>재방문 횟수에 대한 추가 조사를 실시한 결과 아래와 같이 도출되었습니다</a:t>
            </a:r>
            <a:r>
              <a:rPr lang="en-US" altLang="ko-KR" sz="1300" b="1" dirty="0" smtClean="0"/>
              <a:t>.</a:t>
            </a:r>
            <a:endParaRPr lang="en-US" altLang="ko-KR" sz="1300" b="1" dirty="0"/>
          </a:p>
        </p:txBody>
      </p:sp>
      <p:sp>
        <p:nvSpPr>
          <p:cNvPr id="24" name="직사각형 23"/>
          <p:cNvSpPr/>
          <p:nvPr/>
        </p:nvSpPr>
        <p:spPr bwMode="auto">
          <a:xfrm>
            <a:off x="3459312" y="1412776"/>
            <a:ext cx="2880890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방문 경험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59883" y="1698308"/>
            <a:ext cx="2880319" cy="2090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95009" name="_x226629296" descr="EMB00003c9c30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040" y="2162181"/>
            <a:ext cx="2604225" cy="15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541414" y="1698308"/>
            <a:ext cx="27023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최초 방문객이 </a:t>
            </a:r>
            <a:r>
              <a:rPr lang="ko-KR" altLang="en-US" sz="105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재방문자에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비해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13.2%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가량 높은 것으로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조사됨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6264695" cy="696913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주요 조사결과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방문객 행동 특성</a:t>
            </a:r>
            <a:r>
              <a:rPr lang="en-US" altLang="ko-KR" dirty="0" smtClean="0"/>
              <a:t>(2/3)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 bwMode="auto">
          <a:xfrm>
            <a:off x="415925" y="4044060"/>
            <a:ext cx="2880890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축제 변화인지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16496" y="4329592"/>
            <a:ext cx="2880319" cy="23403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98027" y="4329592"/>
            <a:ext cx="27976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재방문자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대상 전년 대비 변화 인지 비율은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63.2%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조사됨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3512270" y="4043164"/>
            <a:ext cx="2880890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변화인지 주요 원인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512841" y="4328696"/>
            <a:ext cx="2880319" cy="23403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594372" y="4328696"/>
            <a:ext cx="27778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다양화가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54.5%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변화인지 주요 원인으로 조사됨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6681192" y="4048497"/>
            <a:ext cx="2880890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재방문 횟수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681763" y="4334029"/>
            <a:ext cx="2880319" cy="23403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763294" y="4334029"/>
            <a:ext cx="27023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재방문자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중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 방문 횟수가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35.2%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높게 조사됨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7" name="_x227457152" descr="EMB00003c9c30b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00" y="4837745"/>
            <a:ext cx="2553720" cy="14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_x206267128" descr="EMB00003c9c31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394" y="4780418"/>
            <a:ext cx="2642346" cy="15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89889" name="_x145047528" descr="EMB0000192059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856" y="4734669"/>
            <a:ext cx="2622489" cy="17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65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6264695" cy="696913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주요 조사결과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방문객 행동 특성</a:t>
            </a:r>
            <a:r>
              <a:rPr lang="en-US" altLang="ko-KR" dirty="0" smtClean="0"/>
              <a:t>(3/3)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 bwMode="auto">
          <a:xfrm>
            <a:off x="5207124" y="1124744"/>
            <a:ext cx="1618084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축제 이미지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207695" y="1420775"/>
            <a:ext cx="4465067" cy="22036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15925" y="1126270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주최기관 인지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16496" y="1422300"/>
            <a:ext cx="4465067" cy="22020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93987" name="_x226737432" descr="EMB00003c9c30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541" y="2100931"/>
            <a:ext cx="2452837" cy="14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622993" y="1461145"/>
            <a:ext cx="40461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1"/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재단의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축제 주최 운영을 인지하고 있는 비율이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57.6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인지 </a:t>
            </a:r>
            <a:r>
              <a:rPr lang="ko-KR" altLang="en-US" sz="1050" b="1" u="sng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 못한다고 응답한 </a:t>
            </a:r>
            <a:r>
              <a:rPr lang="ko-KR" altLang="en-US" sz="105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비율이 </a:t>
            </a:r>
            <a:r>
              <a:rPr lang="en-US" altLang="ko-KR" sz="1050" b="1" u="sng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42.4%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나타났음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93989" name="_x227105472" descr="EMB00003c9c30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841" y="1829264"/>
            <a:ext cx="2451559" cy="17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5338897" y="1441351"/>
            <a:ext cx="404616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축제 이미지 조사결과 </a:t>
            </a:r>
            <a:r>
              <a:rPr lang="ko-KR" altLang="en-US" sz="1050" b="1" u="sng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고래</a:t>
            </a:r>
            <a:r>
              <a:rPr lang="ko-KR" altLang="en-US" sz="1050" b="1" u="sng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라고 응답한 방문객이 가장 많았으며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다음으로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‘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울산 대표 축제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재미있다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좋다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바다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고래고기 순으로 조사됨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8" name="_x226709240" descr="EMB00003c9c30b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576" y="4725144"/>
            <a:ext cx="2684140" cy="16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 bwMode="auto">
          <a:xfrm>
            <a:off x="416496" y="3933056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정보획득경로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17067" y="4221088"/>
            <a:ext cx="4465067" cy="21599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22994" y="4264521"/>
            <a:ext cx="41680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정보획득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경로는 </a:t>
            </a:r>
            <a:r>
              <a:rPr lang="ko-KR" altLang="en-US" sz="105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en-US" altLang="ko-KR" sz="105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TV/</a:t>
            </a:r>
            <a:r>
              <a:rPr lang="ko-KR" altLang="en-US" sz="105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라디오’를 통한 정보획득이 </a:t>
            </a:r>
            <a:r>
              <a:rPr lang="en-US" altLang="ko-KR" sz="1050" b="1" u="sng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40.9%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많았으며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다음으로‘인터넷’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21.2%,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축제홍보’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16.3%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나타남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5197026" y="3942581"/>
            <a:ext cx="1376361" cy="286506"/>
          </a:xfrm>
          <a:prstGeom prst="rect">
            <a:avLst/>
          </a:prstGeom>
          <a:solidFill>
            <a:srgbClr val="006699"/>
          </a:solidFill>
          <a:ln w="31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교통수단</a:t>
            </a: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207123" y="4245868"/>
            <a:ext cx="4498852" cy="21351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71450" lvl="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502295" y="4293096"/>
            <a:ext cx="40461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방문객의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교통수단을 조사한 결과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자가용 이용객이 </a:t>
            </a:r>
            <a:r>
              <a:rPr lang="en-US" altLang="ko-KR" sz="1050" b="1" u="sng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72.2%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높았으며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다음으로 버스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21.4%,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기차 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4.3%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순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나타남</a:t>
            </a:r>
            <a:r>
              <a:rPr lang="en-US" altLang="ko-KR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" name="_x226734472" descr="EMB00003c9c30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128" y="4674494"/>
            <a:ext cx="2486422" cy="16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196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7848871" cy="696913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주요 조사결과 </a:t>
            </a:r>
            <a:r>
              <a:rPr lang="en-US" altLang="ko-KR" dirty="0" smtClean="0"/>
              <a:t>: </a:t>
            </a:r>
            <a:r>
              <a:rPr lang="ko-KR" altLang="en-US" dirty="0">
                <a:solidFill>
                  <a:prstClr val="black"/>
                </a:solidFill>
              </a:rPr>
              <a:t>문화관광축제 공통평가항목 만족도</a:t>
            </a:r>
            <a:endParaRPr lang="ko-KR" alt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289483" cy="806437"/>
          </a:xfrm>
        </p:spPr>
        <p:txBody>
          <a:bodyPr anchor="t"/>
          <a:lstStyle/>
          <a:p>
            <a:pPr algn="just">
              <a:lnSpc>
                <a:spcPct val="100000"/>
              </a:lnSpc>
            </a:pPr>
            <a:r>
              <a:rPr lang="ko-KR" altLang="en-US" sz="1300" b="1" dirty="0" smtClean="0"/>
              <a:t>전년 대비 전체 만족도가 개선된 가운데</a:t>
            </a:r>
            <a:r>
              <a:rPr lang="en-US" altLang="ko-KR" sz="1300" b="1" dirty="0" smtClean="0"/>
              <a:t>, ‘</a:t>
            </a:r>
            <a:r>
              <a:rPr lang="ko-KR" altLang="en-US" sz="1300" b="1" dirty="0" smtClean="0"/>
              <a:t>축제 관련 사전 홍보</a:t>
            </a:r>
            <a:r>
              <a:rPr lang="en-US" altLang="ko-KR" sz="1300" b="1" dirty="0" smtClean="0"/>
              <a:t>’</a:t>
            </a:r>
            <a:r>
              <a:rPr lang="ko-KR" altLang="en-US" sz="1300" b="1" dirty="0" smtClean="0"/>
              <a:t>와 </a:t>
            </a:r>
            <a:r>
              <a:rPr lang="en-US" altLang="ko-KR" sz="1300" b="1" dirty="0" smtClean="0"/>
              <a:t>‘ </a:t>
            </a:r>
            <a:r>
              <a:rPr lang="ko-KR" altLang="en-US" sz="1300" b="1" dirty="0" smtClean="0"/>
              <a:t>재방문 의향 및 타인 추천</a:t>
            </a:r>
            <a:r>
              <a:rPr lang="en-US" altLang="ko-KR" sz="1300" b="1" dirty="0" smtClean="0"/>
              <a:t>’</a:t>
            </a:r>
            <a:r>
              <a:rPr lang="ko-KR" altLang="en-US" sz="1300" b="1" dirty="0" smtClean="0"/>
              <a:t>에 대한 항목이 가장 높게 나타났습니다</a:t>
            </a:r>
            <a:r>
              <a:rPr lang="en-US" altLang="ko-KR" sz="1300" b="1" dirty="0" smtClean="0"/>
              <a:t>.</a:t>
            </a:r>
            <a:endParaRPr lang="en-US" altLang="ko-KR" sz="13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1127599"/>
              </p:ext>
            </p:extLst>
          </p:nvPr>
        </p:nvGraphicFramePr>
        <p:xfrm>
          <a:off x="416498" y="2132854"/>
          <a:ext cx="4465064" cy="4248896"/>
        </p:xfrm>
        <a:graphic>
          <a:graphicData uri="http://schemas.openxmlformats.org/drawingml/2006/table">
            <a:tbl>
              <a:tblPr/>
              <a:tblGrid>
                <a:gridCol w="1656182"/>
                <a:gridCol w="936294"/>
                <a:gridCol w="936294"/>
                <a:gridCol w="936294"/>
              </a:tblGrid>
              <a:tr h="4904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공통평가항목 만족도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2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 평균</a:t>
                      </a:r>
                      <a:endParaRPr lang="ko-KR" altLang="en-US" sz="1050" b="1" kern="0" spc="-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r>
                        <a:rPr lang="ko-KR" altLang="en-US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23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 평균</a:t>
                      </a:r>
                      <a:endParaRPr lang="ko-KR" altLang="en-US" sz="1050" b="1" kern="0" spc="-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축제의 재미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5.76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5.80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050" b="1" kern="0" spc="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 관련 프로그램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0.02</a:t>
                      </a:r>
                      <a:endParaRPr lang="ko-KR" altLang="en-US" sz="1050" b="1" kern="0" spc="0" baseline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 관련 먹거리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0.13</a:t>
                      </a:r>
                      <a:endParaRPr lang="ko-KR" altLang="en-US" sz="1050" b="1" kern="0" spc="0" baseline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 관련 </a:t>
                      </a:r>
                      <a:r>
                        <a:rPr lang="ko-KR" altLang="en-US" sz="1050" b="1" kern="0" spc="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살거리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4.69</a:t>
                      </a: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▼ </a:t>
                      </a:r>
                      <a:r>
                        <a:rPr lang="en-US" altLang="ko-KR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 관련 사전 홍보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5.97</a:t>
                      </a: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0.56</a:t>
                      </a:r>
                      <a:endParaRPr lang="ko-KR" altLang="en-US" sz="1050" b="1" kern="0" spc="0" baseline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축제장 내 안내</a:t>
                      </a:r>
                      <a:r>
                        <a:rPr lang="en-US" altLang="ko-KR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▼ </a:t>
                      </a:r>
                      <a:r>
                        <a:rPr lang="en-US" altLang="ko-KR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0.30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지역문화 인식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5.57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5.63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</a:t>
                      </a:r>
                      <a:endParaRPr lang="ko-KR" altLang="en-US" sz="1050" b="1" kern="0" spc="0" baseline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축제장 시설 안전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5.33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▼ </a:t>
                      </a:r>
                      <a:r>
                        <a:rPr lang="en-US" altLang="ko-KR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0.42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축제장 접근성 및 주차장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▼ </a:t>
                      </a:r>
                      <a:r>
                        <a:rPr lang="en-US" altLang="ko-KR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0.10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재방문 </a:t>
                      </a:r>
                      <a:r>
                        <a:rPr lang="ko-KR" altLang="en-US" sz="105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의향 및 타인 추천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5.60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5.89</a:t>
                      </a: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050" b="1" kern="0" spc="0" baseline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0.29</a:t>
                      </a:r>
                      <a:endParaRPr lang="ko-KR" altLang="en-US" sz="1050" b="1" kern="0" spc="0" baseline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 만족도 </a:t>
                      </a:r>
                      <a:r>
                        <a:rPr lang="ko-KR" altLang="en-US" sz="105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▲ </a:t>
                      </a:r>
                      <a:r>
                        <a:rPr lang="en-US" altLang="ko-KR" sz="1050" b="1" kern="0" spc="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8"/>
          <p:cNvSpPr txBox="1"/>
          <p:nvPr/>
        </p:nvSpPr>
        <p:spPr>
          <a:xfrm>
            <a:off x="5961112" y="232913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 </a:t>
            </a:r>
            <a:r>
              <a:rPr lang="ko-KR" altLang="en-US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참고 </a:t>
            </a:r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연령별 조사결과 비교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488504" y="1753071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 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공통평가항목 만족도 조사 결과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(7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점 만점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4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239206"/>
              </p:ext>
            </p:extLst>
          </p:nvPr>
        </p:nvGraphicFramePr>
        <p:xfrm>
          <a:off x="5029201" y="2876131"/>
          <a:ext cx="4676326" cy="3442714"/>
        </p:xfrm>
        <a:graphic>
          <a:graphicData uri="http://schemas.openxmlformats.org/drawingml/2006/table">
            <a:tbl>
              <a:tblPr/>
              <a:tblGrid>
                <a:gridCol w="509633"/>
                <a:gridCol w="340219"/>
                <a:gridCol w="340219"/>
                <a:gridCol w="370525"/>
                <a:gridCol w="370525"/>
                <a:gridCol w="340219"/>
                <a:gridCol w="431137"/>
                <a:gridCol w="340219"/>
                <a:gridCol w="340219"/>
                <a:gridCol w="431137"/>
                <a:gridCol w="431137"/>
                <a:gridCol w="431137"/>
              </a:tblGrid>
              <a:tr h="8288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연령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축제 재미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그램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3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먹거리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3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살거리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사전 홍보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7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안내 및 해설</a:t>
                      </a:r>
                      <a:endParaRPr lang="ko-KR" altLang="en-US" sz="9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지역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인식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27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 안전</a:t>
                      </a:r>
                      <a:endParaRPr lang="ko-KR" altLang="en-US" sz="9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접근성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주차장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재방문</a:t>
                      </a:r>
                      <a:endParaRPr lang="ko-KR" altLang="en-US" sz="9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유도</a:t>
                      </a:r>
                      <a:endParaRPr lang="ko-KR" altLang="en-US" sz="9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 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ko-KR" altLang="en-US" sz="9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435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6.47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6.00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6.50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6.00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6.97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5.87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6.00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6.12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6.75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6.21</a:t>
                      </a: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5.58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5.97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5.33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5.96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5.29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5.65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5.30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5.82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5.85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5.31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r>
                        <a:rPr lang="ko-KR" altLang="en-US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5.31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5.71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4.98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4.53</a:t>
                      </a: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r>
                        <a:rPr lang="ko-KR" altLang="en-US" sz="9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이상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5.64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4.95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직사각형 29"/>
          <p:cNvSpPr/>
          <p:nvPr/>
        </p:nvSpPr>
        <p:spPr bwMode="auto">
          <a:xfrm>
            <a:off x="5817096" y="4869160"/>
            <a:ext cx="3168352" cy="286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ko-KR" altLang="en-US" sz="105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중장년층의</a:t>
            </a:r>
            <a:r>
              <a:rPr lang="ko-KR" altLang="en-US" sz="105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조사결과 점수가 대체로 낮게 나타남</a:t>
            </a: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80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16497" y="101600"/>
            <a:ext cx="7848871" cy="696913"/>
          </a:xfrm>
        </p:spPr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주요 조사결과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운영프로그램 </a:t>
            </a:r>
            <a:r>
              <a:rPr lang="ko-KR" altLang="en-US" dirty="0" smtClean="0">
                <a:solidFill>
                  <a:prstClr val="black"/>
                </a:solidFill>
              </a:rPr>
              <a:t>만족도</a:t>
            </a:r>
            <a:endParaRPr lang="ko-KR" alt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>
          <a:xfrm>
            <a:off x="416492" y="765179"/>
            <a:ext cx="9584758" cy="80643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ko-KR" altLang="en-US" sz="1300" b="1" dirty="0" smtClean="0"/>
              <a:t>금년도 운영된 전체 </a:t>
            </a:r>
            <a:r>
              <a:rPr lang="en-US" altLang="ko-KR" sz="1300" b="1" dirty="0"/>
              <a:t>14</a:t>
            </a:r>
            <a:r>
              <a:rPr lang="ko-KR" altLang="en-US" sz="1300" b="1" dirty="0"/>
              <a:t>개 </a:t>
            </a:r>
            <a:r>
              <a:rPr lang="ko-KR" altLang="en-US" sz="1300" b="1" dirty="0" smtClean="0"/>
              <a:t>프로그램 만족도는 ‘</a:t>
            </a:r>
            <a:r>
              <a:rPr lang="ko-KR" altLang="en-US" sz="1300" b="1" dirty="0"/>
              <a:t>옛 마을 재연</a:t>
            </a:r>
            <a:r>
              <a:rPr lang="ko-KR" altLang="en-US" sz="1300" b="1" dirty="0" smtClean="0"/>
              <a:t>’ </a:t>
            </a:r>
            <a:r>
              <a:rPr lang="en-US" altLang="ko-KR" sz="1300" b="1" dirty="0" smtClean="0"/>
              <a:t>&gt; ‘</a:t>
            </a:r>
            <a:r>
              <a:rPr lang="ko-KR" altLang="en-US" sz="1300" b="1" dirty="0" smtClean="0"/>
              <a:t>수상 </a:t>
            </a:r>
            <a:r>
              <a:rPr lang="ko-KR" altLang="en-US" sz="1300" b="1" dirty="0" err="1" smtClean="0"/>
              <a:t>퍼포먼스</a:t>
            </a:r>
            <a:r>
              <a:rPr lang="en-US" altLang="ko-KR" sz="1300" b="1" dirty="0" smtClean="0"/>
              <a:t>’ &gt; ‘</a:t>
            </a:r>
            <a:r>
              <a:rPr lang="ko-KR" altLang="en-US" sz="1300" b="1" dirty="0" err="1" smtClean="0"/>
              <a:t>장생포</a:t>
            </a:r>
            <a:r>
              <a:rPr lang="ko-KR" altLang="en-US" sz="1300" b="1" dirty="0" smtClean="0"/>
              <a:t> 퍼레이드</a:t>
            </a:r>
            <a:r>
              <a:rPr lang="en-US" altLang="ko-KR" sz="1300" b="1" dirty="0" smtClean="0"/>
              <a:t>’</a:t>
            </a:r>
            <a:r>
              <a:rPr lang="ko-KR" altLang="en-US" sz="1300" b="1" dirty="0" smtClean="0"/>
              <a:t>의 순으로 조사되었습니다</a:t>
            </a:r>
            <a:r>
              <a:rPr lang="en-US" altLang="ko-KR" sz="1300" b="1" dirty="0" smtClean="0"/>
              <a:t>.</a:t>
            </a:r>
            <a:endParaRPr lang="en-US" altLang="ko-KR" sz="1300" b="1" dirty="0"/>
          </a:p>
        </p:txBody>
      </p:sp>
      <p:sp>
        <p:nvSpPr>
          <p:cNvPr id="24" name="TextBox 28"/>
          <p:cNvSpPr txBox="1"/>
          <p:nvPr/>
        </p:nvSpPr>
        <p:spPr>
          <a:xfrm>
            <a:off x="530796" y="1753071"/>
            <a:ext cx="43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 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운영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프로그램별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만족도 조사 결과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(7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점 만점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4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4793280"/>
              </p:ext>
            </p:extLst>
          </p:nvPr>
        </p:nvGraphicFramePr>
        <p:xfrm>
          <a:off x="416496" y="2132854"/>
          <a:ext cx="4465066" cy="4536236"/>
        </p:xfrm>
        <a:graphic>
          <a:graphicData uri="http://schemas.openxmlformats.org/drawingml/2006/table">
            <a:tbl>
              <a:tblPr/>
              <a:tblGrid>
                <a:gridCol w="2095620"/>
                <a:gridCol w="1184723"/>
                <a:gridCol w="1184723"/>
              </a:tblGrid>
              <a:tr h="4972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100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  <a:endParaRPr lang="ko-KR" altLang="en-US" sz="1050" b="1" kern="0" spc="-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r>
                        <a:rPr lang="ko-KR" altLang="en-US" sz="1050" b="1" kern="0" spc="-1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23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 평균</a:t>
                      </a:r>
                      <a:endParaRPr lang="ko-KR" altLang="en-US" sz="1050" b="1" kern="0" spc="-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100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점수 순위</a:t>
                      </a:r>
                      <a:endParaRPr lang="ko-KR" altLang="en-US" sz="1050" b="1" kern="0" spc="-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66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장생포</a:t>
                      </a:r>
                      <a:r>
                        <a:rPr lang="ko-KR" altLang="en-US" sz="1100" b="1" kern="0" spc="0" dirty="0">
                          <a:solidFill>
                            <a:srgbClr val="0066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해수영장</a:t>
                      </a:r>
                      <a:endParaRPr lang="ko-KR" altLang="en-US" sz="1100" b="1" kern="0" spc="-100" dirty="0">
                        <a:solidFill>
                          <a:srgbClr val="0066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66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4.77</a:t>
                      </a:r>
                      <a:endParaRPr lang="en-US" sz="1100" b="1" kern="0" spc="-100" dirty="0">
                        <a:solidFill>
                          <a:srgbClr val="0066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66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en-US" sz="1100" b="1" kern="0" spc="-100" dirty="0">
                        <a:solidFill>
                          <a:srgbClr val="0066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장생포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뮤직 페스티벌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5.09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장생포차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4.98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드림라이트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4.91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장생포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물총축제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4.92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공중 퍼포먼스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5.02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터치런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4.94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장생포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퍼레이드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5.11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고래학교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5.01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장생포 고래극장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광장영화제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5.07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옛 마을 재연</a:t>
                      </a:r>
                      <a:endParaRPr lang="ko-KR" altLang="en-US" sz="1100" b="1" kern="0" spc="-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5.21</a:t>
                      </a:r>
                      <a:endParaRPr lang="en-US" sz="1100" b="1" kern="0" spc="-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100" b="1" kern="0" spc="-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유등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5.00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수상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퍼포먼스</a:t>
                      </a:r>
                      <a:endParaRPr lang="ko-KR" alt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5.16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 공모전</a:t>
                      </a:r>
                      <a:endParaRPr lang="ko-KR" alt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4.99</a:t>
                      </a:r>
                      <a:endParaRPr lang="en-US" sz="1100" kern="0" spc="-1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sz="11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 평균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5.01</a:t>
                      </a:r>
                      <a:endParaRPr 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05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5745088" y="5248945"/>
            <a:ext cx="3672408" cy="914399"/>
            <a:chOff x="5745088" y="2780928"/>
            <a:chExt cx="3672408" cy="914399"/>
          </a:xfrm>
        </p:grpSpPr>
        <p:pic>
          <p:nvPicPr>
            <p:cNvPr id="1198088" name="_x227883712" descr="EMB00003c9c317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088" y="2780928"/>
              <a:ext cx="1760460" cy="89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090" name="_x226892568" descr="EMB00003c9c31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96" y="2789606"/>
              <a:ext cx="1800200" cy="905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5745088" y="2584649"/>
            <a:ext cx="3686151" cy="926456"/>
            <a:chOff x="5745088" y="4014712"/>
            <a:chExt cx="3686151" cy="926456"/>
          </a:xfrm>
        </p:grpSpPr>
        <p:pic>
          <p:nvPicPr>
            <p:cNvPr id="1198092" name="_x226893768" descr="EMB00003c9c317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088" y="4029765"/>
              <a:ext cx="1736254" cy="91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094" name="_x206268088" descr="EMB00003c9c31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039" y="4014712"/>
              <a:ext cx="1800200" cy="92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5743575" y="3880793"/>
            <a:ext cx="3673922" cy="984747"/>
            <a:chOff x="5743575" y="5252565"/>
            <a:chExt cx="3673922" cy="984747"/>
          </a:xfrm>
        </p:grpSpPr>
        <p:pic>
          <p:nvPicPr>
            <p:cNvPr id="1198096" name="_x206402928" descr="EMB00003c9c31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75" y="5252565"/>
              <a:ext cx="1724025" cy="98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098" name="_x227103008" descr="EMB00003c9c318c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874" y="5252566"/>
              <a:ext cx="1784623" cy="98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타원 36"/>
          <p:cNvSpPr/>
          <p:nvPr/>
        </p:nvSpPr>
        <p:spPr>
          <a:xfrm>
            <a:off x="4789934" y="4569839"/>
            <a:ext cx="128265" cy="128265"/>
          </a:xfrm>
          <a:prstGeom prst="ellipse">
            <a:avLst/>
          </a:prstGeom>
          <a:solidFill>
            <a:srgbClr val="1F497D"/>
          </a:solidFill>
          <a:ln w="19050" cap="flat" cmpd="sng" algn="ctr">
            <a:solidFill>
              <a:schemeClr val="tx1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cxnSp>
        <p:nvCxnSpPr>
          <p:cNvPr id="27" name="꺾인 연결선 26"/>
          <p:cNvCxnSpPr>
            <a:stCxn id="37" idx="6"/>
            <a:endCxn id="1198088" idx="1"/>
          </p:cNvCxnSpPr>
          <p:nvPr/>
        </p:nvCxnSpPr>
        <p:spPr bwMode="auto">
          <a:xfrm>
            <a:off x="4918199" y="4633972"/>
            <a:ext cx="826889" cy="1062648"/>
          </a:xfrm>
          <a:prstGeom prst="bentConnector3">
            <a:avLst>
              <a:gd name="adj1" fmla="val 86861"/>
            </a:avLst>
          </a:prstGeom>
          <a:noFill/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타원 39"/>
          <p:cNvSpPr/>
          <p:nvPr/>
        </p:nvSpPr>
        <p:spPr>
          <a:xfrm>
            <a:off x="4789934" y="5379442"/>
            <a:ext cx="128265" cy="128265"/>
          </a:xfrm>
          <a:prstGeom prst="ellipse">
            <a:avLst/>
          </a:prstGeom>
          <a:solidFill>
            <a:srgbClr val="1F497D"/>
          </a:solidFill>
          <a:ln w="19050" cap="flat" cmpd="sng" algn="ctr">
            <a:solidFill>
              <a:schemeClr val="tx1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4789934" y="5911180"/>
            <a:ext cx="128265" cy="128265"/>
          </a:xfrm>
          <a:prstGeom prst="ellipse">
            <a:avLst/>
          </a:prstGeom>
          <a:solidFill>
            <a:srgbClr val="1F497D"/>
          </a:solidFill>
          <a:ln w="19050" cap="flat" cmpd="sng" algn="ctr">
            <a:solidFill>
              <a:schemeClr val="tx1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3" name="TextBox 28"/>
          <p:cNvSpPr txBox="1"/>
          <p:nvPr/>
        </p:nvSpPr>
        <p:spPr>
          <a:xfrm>
            <a:off x="6177136" y="220486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[ </a:t>
            </a:r>
            <a:r>
              <a:rPr lang="ko-KR" altLang="en-US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참고 </a:t>
            </a:r>
            <a:r>
              <a:rPr lang="en-US" altLang="ko-KR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400" b="1" u="sng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축제 주요 전경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6537176" y="3562512"/>
            <a:ext cx="1872208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&lt; </a:t>
            </a:r>
            <a:r>
              <a:rPr kumimoji="1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옛 마을 재연</a:t>
            </a: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&gt;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6537176" y="4889446"/>
            <a:ext cx="1872208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&lt; </a:t>
            </a:r>
            <a:r>
              <a:rPr kumimoji="1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수상 </a:t>
            </a:r>
            <a:r>
              <a:rPr kumimoji="1" lang="ko-KR" alt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퍼포먼스</a:t>
            </a: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&gt;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6556226" y="6166540"/>
            <a:ext cx="1872208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&lt; </a:t>
            </a:r>
            <a:r>
              <a:rPr kumimoji="1" lang="ko-KR" alt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장생포</a:t>
            </a:r>
            <a:r>
              <a:rPr kumimoji="1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퍼레이드 </a:t>
            </a: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&gt;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cxnSp>
        <p:nvCxnSpPr>
          <p:cNvPr id="49" name="꺾인 연결선 48"/>
          <p:cNvCxnSpPr>
            <a:stCxn id="40" idx="6"/>
            <a:endCxn id="1198092" idx="1"/>
          </p:cNvCxnSpPr>
          <p:nvPr/>
        </p:nvCxnSpPr>
        <p:spPr bwMode="auto">
          <a:xfrm flipV="1">
            <a:off x="4918199" y="3055404"/>
            <a:ext cx="826889" cy="2388171"/>
          </a:xfrm>
          <a:prstGeom prst="bentConnector3">
            <a:avLst>
              <a:gd name="adj1" fmla="val 53456"/>
            </a:avLst>
          </a:prstGeom>
          <a:noFill/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꺾인 연결선 52"/>
          <p:cNvCxnSpPr>
            <a:stCxn id="42" idx="6"/>
            <a:endCxn id="1198096" idx="1"/>
          </p:cNvCxnSpPr>
          <p:nvPr/>
        </p:nvCxnSpPr>
        <p:spPr bwMode="auto">
          <a:xfrm flipV="1">
            <a:off x="4918199" y="4373166"/>
            <a:ext cx="825376" cy="1602147"/>
          </a:xfrm>
          <a:prstGeom prst="bentConnector3">
            <a:avLst>
              <a:gd name="adj1" fmla="val 69618"/>
            </a:avLst>
          </a:prstGeom>
          <a:noFill/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05055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표지">
  <a:themeElements>
    <a:clrScheme name="elio color">
      <a:dk1>
        <a:srgbClr val="000000"/>
      </a:dk1>
      <a:lt1>
        <a:srgbClr val="FFFFFF"/>
      </a:lt1>
      <a:dk2>
        <a:srgbClr val="E0CB7C"/>
      </a:dk2>
      <a:lt2>
        <a:srgbClr val="88929B"/>
      </a:lt2>
      <a:accent1>
        <a:srgbClr val="F36622"/>
      </a:accent1>
      <a:accent2>
        <a:srgbClr val="909194"/>
      </a:accent2>
      <a:accent3>
        <a:srgbClr val="76D094"/>
      </a:accent3>
      <a:accent4>
        <a:srgbClr val="797979"/>
      </a:accent4>
      <a:accent5>
        <a:srgbClr val="24A2CA"/>
      </a:accent5>
      <a:accent6>
        <a:srgbClr val="B2D22C"/>
      </a:accent6>
      <a:hlink>
        <a:srgbClr val="000000"/>
      </a:hlink>
      <a:folHlink>
        <a:srgbClr val="000000"/>
      </a:folHlink>
    </a:clrScheme>
    <a:fontScheme name="elio typo">
      <a:majorFont>
        <a:latin typeface="나눔고딕 ExtraBold"/>
        <a:ea typeface="나눔고딕 ExtraBold"/>
        <a:cs typeface=""/>
      </a:majorFont>
      <a:minorFont>
        <a:latin typeface="나눔고딕"/>
        <a:ea typeface="나눔고딕"/>
        <a:cs typeface="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317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sz="1200" dirty="0" smtClean="0">
            <a:latin typeface="+mn-ea"/>
            <a:ea typeface="+mn-ea"/>
          </a:defRPr>
        </a:defPPr>
      </a:lstStyle>
    </a:spDef>
    <a:lnDef>
      <a:spPr bwMode="auto">
        <a:noFill/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90000" rIns="91440" bIns="90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1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i="0" u="none" strike="noStrike" kern="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ea"/>
            <a:ea typeface="+mn-ea"/>
            <a:cs typeface="+mj-cs"/>
          </a:defRPr>
        </a:defPPr>
      </a:lstStyle>
    </a:tx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3366"/>
        </a:dk2>
        <a:lt2>
          <a:srgbClr val="DDDDDD"/>
        </a:lt2>
        <a:accent1>
          <a:srgbClr val="99CC0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8AB9"/>
        </a:accent6>
        <a:hlink>
          <a:srgbClr val="FFCC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339785</TotalTime>
  <Words>1893</Words>
  <Application>Microsoft Office PowerPoint</Application>
  <PresentationFormat>A4 용지(210x297mm)</PresentationFormat>
  <Paragraphs>426</Paragraphs>
  <Slides>13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굴림</vt:lpstr>
      <vt:lpstr>Arial</vt:lpstr>
      <vt:lpstr>맑은 고딕</vt:lpstr>
      <vt:lpstr>HY견고딕</vt:lpstr>
      <vt:lpstr>바탕</vt:lpstr>
      <vt:lpstr>Wingdings</vt:lpstr>
      <vt:lpstr>나눔고딕</vt:lpstr>
      <vt:lpstr>HY헤드라인M</vt:lpstr>
      <vt:lpstr>6_표지</vt:lpstr>
      <vt:lpstr>think-cell Slide</vt:lpstr>
      <vt:lpstr>슬라이드 0</vt:lpstr>
      <vt:lpstr>1. 조사개요 및 절차</vt:lpstr>
      <vt:lpstr>2. 주요 조사결과 : 전년대비 변경사항</vt:lpstr>
      <vt:lpstr>2. 주요 조사결과 : 응답자 특성</vt:lpstr>
      <vt:lpstr>2. 주요 조사결과 : 방문객 행동 특성(1/3)</vt:lpstr>
      <vt:lpstr>2. 주요 조사결과 : 방문객 행동 특성(2/3)</vt:lpstr>
      <vt:lpstr>2. 주요 조사결과 : 방문객 행동 특성(3/3)</vt:lpstr>
      <vt:lpstr>2. 주요 조사결과 : 문화관광축제 공통평가항목 만족도</vt:lpstr>
      <vt:lpstr>2. 주요 조사결과 : 운영프로그램 만족도</vt:lpstr>
      <vt:lpstr>2. 주요 조사결과 : 방문객 의견 분석</vt:lpstr>
      <vt:lpstr>3. 조사결과 요약 및 시사점</vt:lpstr>
      <vt:lpstr>4. 향후 발전 방안</vt:lpstr>
      <vt:lpstr>슬라이드 12</vt:lpstr>
    </vt:vector>
  </TitlesOfParts>
  <Company>가립회계법인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KJH</dc:creator>
  <cp:lastModifiedBy>홍하림</cp:lastModifiedBy>
  <cp:revision>19502</cp:revision>
  <cp:lastPrinted>2018-07-26T11:19:41Z</cp:lastPrinted>
  <dcterms:created xsi:type="dcterms:W3CDTF">1999-11-26T05:46:53Z</dcterms:created>
  <dcterms:modified xsi:type="dcterms:W3CDTF">2018-11-08T01:00:41Z</dcterms:modified>
</cp:coreProperties>
</file>